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4"/>
    <p:sldMasterId id="2147483648" r:id="rId5"/>
  </p:sldMasterIdLst>
  <p:notesMasterIdLst>
    <p:notesMasterId r:id="rId24"/>
  </p:notesMasterIdLst>
  <p:sldIdLst>
    <p:sldId id="340" r:id="rId6"/>
    <p:sldId id="341" r:id="rId7"/>
    <p:sldId id="352" r:id="rId8"/>
    <p:sldId id="337" r:id="rId9"/>
    <p:sldId id="343" r:id="rId10"/>
    <p:sldId id="345" r:id="rId11"/>
    <p:sldId id="336" r:id="rId12"/>
    <p:sldId id="346" r:id="rId13"/>
    <p:sldId id="347" r:id="rId14"/>
    <p:sldId id="348" r:id="rId15"/>
    <p:sldId id="334" r:id="rId16"/>
    <p:sldId id="353" r:id="rId17"/>
    <p:sldId id="349" r:id="rId18"/>
    <p:sldId id="350" r:id="rId19"/>
    <p:sldId id="354" r:id="rId20"/>
    <p:sldId id="284" r:id="rId21"/>
    <p:sldId id="342" r:id="rId22"/>
    <p:sldId id="351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06C8AF-E6FA-03C8-CC12-5AB6868DB2A7}" name="Пеньков Георгий Дмитриевич" initials="ПГД" userId="S::335108@niuitmo.ru::4065f779-ab01-405b-bc01-ac5c145dc93a" providerId="AD"/>
  <p188:author id="{EEA13ADF-EE64-3A01-8BD1-6A3C474F0A23}" name="Пиотуховский Александр Андреевич" initials="ПАА" userId="S::368651@niuitmo.ru::e7fe6ddd-180a-4c61-955d-7d1f0f6a38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A1BAFF-E18B-45A7-BB48-B56D41359773}" v="2" dt="2023-03-23T08:37:22.181"/>
    <p1510:client id="{8B467DD8-26E3-4D9D-9FCD-C8263C25DC59}" v="2007" vWet="2009" dt="2023-03-23T20:05:33.058"/>
    <p1510:client id="{FFDB4655-0F4A-4927-ABA5-DCEB5DEB3E9C}" v="3315" dt="2023-03-24T07:11:37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0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12:19:24.743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1,'1646'0,"-1401"15,-9 0,-106-15,498 16,-143-5,-475-11,20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0:20:09.437"/>
    </inkml:context>
    <inkml:brush xml:id="br0">
      <inkml:brushProperty name="width" value="0.35" units="cm"/>
      <inkml:brushProperty name="height" value="0.35" units="cm"/>
      <inkml:brushProperty name="color" value="#FCF8EE"/>
    </inkml:brush>
  </inkml:definitions>
  <inkml:trace contextRef="#ctx0" brushRef="#br0">520 21 24575,'-14'1'0,"0"0"0,0 1 0,0 0 0,0 2 0,1-1 0,-1 1 0,1 1 0,0 1 0,0 0 0,0 0 0,1 1 0,0 1 0,-16 13 0,15-12 0,-1-1 0,0-1 0,0 0 0,-1-1 0,1 0 0,-1-1 0,-1-1 0,1 0 0,-24 2 0,34-6 0,-1 1 0,1-1 0,-1 1 0,1-2 0,-1 1 0,0-1 0,1 1 0,-1-1 0,1-1 0,0 1 0,-1-1 0,1 0 0,0 0 0,0-1 0,0 0 0,0 1 0,1-2 0,-1 1 0,1 0 0,-1-1 0,1 0 0,1 0 0,-1 0 0,0 0 0,1-1 0,0 0 0,0 1 0,0-1 0,-3-10 0,4 12 0,1 1 0,0 0 0,1-1 0,-1 1 0,0-1 0,1 1 0,-1-1 0,1 0 0,0 1 0,0-1 0,0 1 0,0-1 0,0 0 0,1 1 0,-1-1 0,1 1 0,0-1 0,0 1 0,1-3 0,-1 3 0,1 0 0,-1 0 0,1 1 0,0-1 0,0 1 0,-1-1 0,1 1 0,0 0 0,0 0 0,1 0 0,-1 0 0,0 0 0,0 0 0,0 0 0,1 1 0,-1-1 0,3 0 0,13 0 0,-1 1 0,1 0 0,-1 2 0,30 5 0,-19-3 0,164 1 0,-27-2 0,-139 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0:20:12.550"/>
    </inkml:context>
    <inkml:brush xml:id="br0">
      <inkml:brushProperty name="width" value="0.35" units="cm"/>
      <inkml:brushProperty name="height" value="0.35" units="cm"/>
      <inkml:brushProperty name="color" value="#FCF8EE"/>
    </inkml:brush>
  </inkml:definitions>
  <inkml:trace contextRef="#ctx0" brushRef="#br0">5 0 24575,'7'58'0,"-5"-51"0,0-1 0,-1 1 0,0 0 0,-1 0 0,1-1 0,-1 1 0,0 0 0,-1 0 0,0-1 0,0 1 0,0 0 0,-4 10 0,4-15 0,-1 0 0,1 0 0,0-1 0,0 1 0,1 0 0,-1 0 0,0 1 0,1-1 0,-1 0 0,1 0 0,-1 0 0,1 0 0,0 0 0,0 1 0,0-1 0,0 0 0,1 0 0,-1 0 0,1 0 0,-1 0 0,2 3 0,0-3 0,0 0 0,1-1 0,-1 0 0,0 1 0,1-1 0,-1 0 0,1 0 0,-1-1 0,1 1 0,0 0 0,-1-1 0,1 0 0,0 1 0,-1-1 0,1 0 0,0-1 0,3 1 0,80-1 0,211 7 0,71 15 0,4 0 0,-2 32 0,-301-40 0,0-3 0,1-3 0,0-3 0,0-3 0,0-3 0,91-15 0,33-26 0,41-6 0,-130 37 0,564-59 0,-567 64 0,299-12 0,-380 21 0,-17 3 0,-28 14 0,12-11 0,-26 19-682,-63 60-1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0:20:15.194"/>
    </inkml:context>
    <inkml:brush xml:id="br0">
      <inkml:brushProperty name="width" value="0.35" units="cm"/>
      <inkml:brushProperty name="height" value="0.35" units="cm"/>
      <inkml:brushProperty name="color" value="#FCF8EE"/>
    </inkml:brush>
  </inkml:definitions>
  <inkml:trace contextRef="#ctx0" brushRef="#br0">1 53 24575,'407'-16'0,"-38"-4"0,-194 13 0,507-3 0,-505 10 0,-71 6 0,170 29 0,-98-8 0,234 9 0,-227-22 0,-68 1 0,116 30 0,-138-24 0,1-3 0,133 6 0,-180-24 0,-1 2 0,1 3 0,93 20 0,-128-22 0,0-1 0,0 0 0,0-1 0,0-1 0,0 0 0,0-1 0,0 0 0,0-1 0,0 0 0,0-2 0,-1 1 0,1-2 0,-1 0 0,0 0 0,0-1 0,-1-1 0,17-11 0,-27 17 0,-1 0 0,1 1 0,-1-1 0,1 0 0,-1 0 0,0 0 0,1 0 0,-1 0 0,0 0 0,0-1 0,0 1 0,0 0 0,0 0 0,0-1 0,0 1 0,-1-1 0,2-2 0,-2 4 0,0-1 0,-1 1 0,1-1 0,0 0 0,0 1 0,-1-1 0,1 1 0,-1-1 0,1 0 0,0 1 0,-1-1 0,1 1 0,-1 0 0,1-1 0,-1 1 0,1-1 0,-1 1 0,0 0 0,1-1 0,-1 1 0,1 0 0,-1-1 0,0 1 0,1 0 0,-1 0 0,0 0 0,0 0 0,-9-2 0,0 0 0,0 1 0,-1 1 0,-11 0 0,-438 52 0,261-24 0,-118 6 0,-599-13 0,680-48 0,1 0 0,202 28 0,-1 1 0,-47 8 0,-37 4 0,10-13 0,39-1 0,-117 15 0,111-3 0,-111 23 0,134-23-1365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12:19:27.523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88,'575'-35,"-453"23,373 3,-111 7,-200-11,99-3,1136 17,-1377 1,56 10,-35-3,-29-6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12:19:29.155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0,'1983'0,"-1777"15,-25 0,-52-1,-85-8,46 2,-36-7,0-1,1 2,64 11,-65-6,1-2,97-4,-74-3,-53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12:19:30.820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0,'26'2,"0"1,45 11,-5-1,978 91,-705-78,20-13,21 1,120-2,-338-13,-138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12:19:32.420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1,'1795'0,"-1738"3,-1 2,66 15,-57-8,67 3,369-11,-267-6,-204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0:19:52.671"/>
    </inkml:context>
    <inkml:brush xml:id="br0">
      <inkml:brushProperty name="width" value="0.35" units="cm"/>
      <inkml:brushProperty name="height" value="0.35" units="cm"/>
      <inkml:brushProperty name="color" value="#FCF8EE"/>
    </inkml:brush>
  </inkml:definitions>
  <inkml:trace contextRef="#ctx0" brushRef="#br0">25 23 24575,'2'-2'0,"-1"0"0,1 1 0,0-1 0,0 0 0,1 0 0,-1 1 0,0-1 0,0 1 0,1 0 0,-1 0 0,1 0 0,-1 0 0,1 0 0,-1 0 0,1 1 0,0-1 0,-1 1 0,1 0 0,0 0 0,-1 0 0,1 0 0,0 0 0,-1 0 0,1 1 0,-1-1 0,1 1 0,0 0 0,-1 0 0,1 0 0,-1 0 0,0 0 0,1 1 0,3 2 0,-2-1 0,-1 0 0,1 1 0,-1-1 0,0 1 0,0 0 0,-1 0 0,1 0 0,-1 0 0,1 0 0,-1 0 0,-1 1 0,1-1 0,0 1 0,-1-1 0,0 1 0,0 0 0,-1-1 0,1 7 0,-12 123 0,0 5 0,10-12 0,4 167 0,2-248 0,16 69 0,-12-72 0,8 86 0,-15-76 0,-5 58 0,1-91 0,-1 1 0,-1-1 0,-1 0 0,-1 0 0,-15 36 0,5-18 0,1 1 0,2 0 0,2 1 0,-11 77 0,13-32 0,4 112 0,4-161 0,-2 0 0,-1 0 0,-2 0 0,-14 51 0,15-72 0,2 0 0,0 0 0,0 1 0,2-1 0,-1 0 0,3 20 0,-1-30 0,0-1 0,1 0 0,0 1 0,0-1 0,1 0 0,-1 1 0,1-1 0,0 0 0,0 0 0,0 0 0,1-1 0,-1 1 0,1 0 0,0-1 0,0 0 0,0 0 0,0 0 0,1 0 0,-1 0 0,1 0 0,0-1 0,-1 0 0,1 0 0,0 0 0,9 3 0,2-2 0,0 1 0,1-2 0,-1 0 0,1-1 0,29-2 0,45 4 0,-83-2 0,-1 0 0,1 1 0,-1 0 0,1 0 0,-1 0 0,0 1 0,0 0 0,0 0 0,0 0 0,10 8 0,-14-9 0,-1-1 0,1 0 0,0 0 0,-1 1 0,1-1 0,-1 1 0,0-1 0,1 1 0,-1 0 0,0-1 0,0 1 0,0 0 0,0 0 0,0 0 0,-1 0 0,1 0 0,0 0 0,-1 0 0,0 0 0,1 0 0,-1 0 0,0 0 0,0 0 0,0 0 0,0 0 0,0 0 0,-1 0 0,1 0 0,-1 0 0,1 0 0,-1 0 0,0 0 0,0 0 0,0 0 0,0 0 0,0-1 0,0 1 0,0 0 0,0-1 0,-1 1 0,-2 2 0,-2 2 0,-1-1 0,0 0 0,0 0 0,0 0 0,-1-1 0,1 0 0,-1 0 0,-15 4 0,-23 6-455,-2-2 0,-94 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0:19:58.916"/>
    </inkml:context>
    <inkml:brush xml:id="br0">
      <inkml:brushProperty name="width" value="0.35" units="cm"/>
      <inkml:brushProperty name="height" value="0.35" units="cm"/>
      <inkml:brushProperty name="color" value="#FCF8EE"/>
    </inkml:brush>
  </inkml:definitions>
  <inkml:trace contextRef="#ctx0" brushRef="#br0">1909 0 24575,'-3'4'0,"0"0"0,0 0 0,1 0 0,-1 0 0,1 0 0,0 0 0,0 0 0,1 1 0,-1-1 0,1 1 0,0-1 0,0 1 0,1 0 0,-1-1 0,1 10 0,1 7 0,1-1 0,6 28 0,-4-25 0,3 23 0,-2 1 0,-2-1 0,-6 79 0,2-116 0,0 0 0,-1-1 0,0 1 0,0 0 0,-1-1 0,0 0 0,0 1 0,-1-1 0,0 0 0,-1-1 0,0 1 0,0-1 0,0 0 0,-10 10 0,5-8 0,-1-1 0,0 0 0,0-1 0,0 1 0,-1-2 0,0 0 0,0-1 0,-23 8 0,-10-3 0,-1-1 0,0-2 0,0-2 0,-65-1 0,-606-6 0,678 6 0,1 1 0,1 2 0,-1 1 0,1 2 0,-61 25 0,-13 3 0,86-31 0,0 2 0,0 0 0,1 2 0,1 1 0,0 1 0,-22 15 0,37-22 0,0 0 0,0 1 0,1 0 0,0 0 0,0 1 0,1-1 0,0 2 0,0-1 0,1 0 0,0 1 0,0 0 0,1 0 0,0 1 0,1-1 0,0 1 0,1 0 0,0 0 0,-2 17 0,5 17 0,1 0 0,13 71 0,0 2 0,11 121 0,-22-212 0,1 0 0,12 33 0,-10-34 0,-1-1 0,0 1 0,1 25 0,-7 142 0,1 14 0,11-118 0,-6-55 0,2 58 0,-6-38 0,0-32 0,-1 1 0,-1 0 0,-1-1 0,-1 1 0,-7 28 0,9-48 0,-1 1 0,0 0 0,0-1 0,0 0 0,0 1 0,-1-1 0,1 1 0,-1-1 0,1 0 0,-1 0 0,0 0 0,0 0 0,0 0 0,0-1 0,0 1 0,0 0 0,0-1 0,-1 0 0,1 1 0,0-1 0,-1 0 0,1 0 0,-1 0 0,0-1 0,1 1 0,-1-1 0,0 1 0,1-1 0,-1 0 0,0 0 0,1 0 0,-1 0 0,0 0 0,1-1 0,-1 1 0,0-1 0,1 0 0,-1 0 0,1 0 0,-1 0 0,1 0 0,0-1 0,-1 1 0,1-1 0,0 1 0,0-1 0,0 0 0,0 0 0,0 0 0,0 0 0,1 0 0,-1 0 0,1 0 0,-1-1 0,1 1 0,0 0 0,-2-5 0,-5-18 0,0-1 0,2 1 0,1-1 0,1 0 0,1-1 0,1 1 0,1 0 0,2-1 0,4-31 0,5-4 0,2 0 0,34-101 0,-28 111 0,2 1 0,2 0 0,58-94 0,-58 112 0,2 1 0,1 1 0,1 1 0,2 1 0,1 2 0,41-31 0,-41 41 0,0 2 0,1 0 0,0 2 0,1 1 0,0 1 0,54-10 0,24-9 0,-17-2 0,76-21 0,-140 46 0,0 2 0,1 0 0,0 2 0,34 1 0,46 5 0,376-2 0,-396-11 0,0-3 0,160-45 0,-123 26 0,-64 17 0,0 3 0,1 2 0,100-1 0,-89 9 0,-37 0 0,0 1 0,1 3 0,62 9 0,-51 3 0,52 21 0,-52-17 0,56 13 0,-81-24 0,1 2 0,-2 0 0,41 23 0,-36-18 0,0-1 0,31 10 0,-5-8 0,58 20 0,-101-31 0,-1 1 0,1 0 0,-1 0 0,0 1 0,0 1 0,0 0 0,10 10 0,-19-16 0,0-1 0,0 1 0,0 0 0,0 0 0,0 0 0,0 0 0,0 0 0,-1-1 0,1 1 0,0 1 0,-1-1 0,1 0 0,-1 0 0,1 0 0,-1 0 0,1 0 0,-1 0 0,0 1 0,0-1 0,1 0 0,-1 0 0,0 0 0,0 1 0,0-1 0,0 0 0,-1 0 0,1 1 0,0-1 0,0 0 0,-1 0 0,1 0 0,-1 0 0,1 1 0,-1-1 0,1 0 0,-1 0 0,0 0 0,1 0 0,-1 0 0,0-1 0,0 1 0,0 0 0,0 0 0,0 0 0,0-1 0,0 1 0,0 0 0,-2 0 0,-6 4 0,-1-1 0,0 0 0,0 0 0,-16 3 0,22-6 0,-77 18 0,0-4 0,-148 8 0,-173-20 0,236-4 0,61 3 0,-175 27 0,152-15 0,-167-4 0,-41 4 0,-59 0 0,83-7 0,223 0 0,-9 0 0,-124-5 0,213-3 0,0 0 0,0-1 0,1 1 0,-1-2 0,0 1 0,1-1 0,0-1 0,0 1 0,0-2 0,0 1 0,0-1 0,1 0 0,0 0 0,0-1 0,1 0 0,-11-11 0,13 12 0,0-1 0,1 1 0,0 0 0,0-1 0,0 0 0,0 1 0,1-1 0,0 0 0,0-1 0,1 1 0,0 0 0,0 0 0,0-1 0,1 1 0,0 0 0,0-1 0,0 1 0,1 0 0,0 0 0,0-1 0,1 1 0,0 0 0,4-11 0,13-24 0,1 1 0,2 0 0,2 1 0,2 2 0,1 1 0,34-36 0,-54 66 0,1 0 0,-1 0 0,1 1 0,0 0 0,1 0 0,-1 1 0,1 0 0,0 1 0,0 0 0,0 0 0,0 1 0,16-3 0,-11 4 0,0 0 0,1 0 0,-1 2 0,0 0 0,0 0 0,1 1 0,25 8 0,-29-5-151,1 0-1,-1 1 0,0 0 0,0 1 1,-1 1-1,0-1 0,0 2 1,9 9-1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0:20:05.115"/>
    </inkml:context>
    <inkml:brush xml:id="br0">
      <inkml:brushProperty name="width" value="0.35" units="cm"/>
      <inkml:brushProperty name="height" value="0.35" units="cm"/>
      <inkml:brushProperty name="color" value="#FCF8EE"/>
    </inkml:brush>
  </inkml:definitions>
  <inkml:trace contextRef="#ctx0" brushRef="#br0">126 671 24575,'65'0'0,"-144"21"0,48-18 0,21-3 0,0 1 0,1 0 0,-1 1 0,0 0 0,-18 6 0,28-8 0,0 0 0,0 0 0,0 0 0,0 0 0,0 0 0,-1 0 0,1 0 0,0 0 0,0 0 0,0 0 0,0 0 0,0 0 0,-1 0 0,1 0 0,0 0 0,0 1 0,0-1 0,0 0 0,0 0 0,0 0 0,-1 0 0,1 0 0,0 0 0,0 0 0,0 0 0,0 1 0,0-1 0,0 0 0,0 0 0,0 0 0,0 0 0,0 0 0,0 0 0,-1 1 0,1-1 0,0 0 0,0 0 0,0 0 0,0 0 0,0 1 0,0-1 0,0 0 0,0 0 0,0 0 0,0 0 0,1 0 0,-1 1 0,0-1 0,0 0 0,0 0 0,0 0 0,0 0 0,0 0 0,0 0 0,0 1 0,0-1 0,0 0 0,0 0 0,1 0 0,-1 0 0,0 0 0,0 0 0,0 0 0,0 0 0,0 1 0,0-1 0,1 0 0,-1 0 0,0 0 0,19 5 0,23-1 0,266-3 0,265 13 0,-45-2 0,-357-14 0,38-11 0,2-1 0,-161 12 0,54-9 0,44-3 0,-90 11 0,107-21 0,-13 0 0,-150 24 0,427-27 0,-389 25 0,65-10 0,-64 6 0,62-2 0,-28 8 0,124 4 0,-170-1 0,0 1 0,0 1 0,0 1 0,47 18 0,-50-13 0,-13-5 0,1 0 0,0-1 0,0-1 0,0 0 0,27 3 0,-37-7 0,0 0 0,0 0 0,0 0 0,0-1 0,0 0 0,0 1 0,0-2 0,0 1 0,0 0 0,0-1 0,0 0 0,-1 0 0,1 0 0,-1 0 0,0 0 0,1-1 0,-1 1 0,0-1 0,0 0 0,-1 0 0,1 0 0,-1-1 0,1 1 0,-1 0 0,3-8 0,0-2 0,0 0 0,-1 0 0,0-1 0,-1 1 0,-1-1 0,0 0 0,-1 0 0,0 0 0,-3-27 0,1 19 0,1 0 0,7-42 0,-2 24 0,0 0 0,-3-60 0,2-11 0,-4 108 0,0 1 0,0-1 0,1 1 0,-1-1 0,1 1 0,-1-1 0,1 1 0,0-1 0,0 1 0,0 0 0,0-1 0,0 1 0,1 0 0,-1 0 0,1 0 0,0 0 0,-1 0 0,1 0 0,0 0 0,0 1 0,0-1 0,0 1 0,0-1 0,1 1 0,-1 0 0,0 0 0,1 0 0,-1 0 0,0 0 0,1 0 0,-1 1 0,1-1 0,0 1 0,-1 0 0,5 0 0,9 0 0,0 2 0,0 0 0,0 1 0,28 8 0,-3-1 0,18-3 0,0-2 0,111-7 0,-61 0 0,553 50 0,-602-44 0,79-4 0,34 1 0,-65 19 0,-95-17 0,-21-3 0,1 0 0,0 1 0,0 0 0,0 1 0,1-1 0,-1 1 0,0 0 0,-12 7 0,-64 31 0,34-11 0,-115 58 0,144-79 0,0 0 0,0-2 0,-1 0 0,0-2 0,0 0 0,-38 2 0,-5-2 0,-102 22 0,28-4 0,94-16 0,-31 4 0,-96 0 0,-251-11 0,384-5 120,30 0-321,26-2-1083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0:20:06.043"/>
    </inkml:context>
    <inkml:brush xml:id="br0">
      <inkml:brushProperty name="width" value="0.35" units="cm"/>
      <inkml:brushProperty name="height" value="0.35" units="cm"/>
      <inkml:brushProperty name="color" value="#FCF8EE"/>
    </inkml:brush>
  </inkml:definitions>
  <inkml:trace contextRef="#ctx0" brushRef="#br0">1 16 24575,'4'0'0,"7"0"0,5 0 0,5 0 0,3-4 0,2-2 0,1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8B1F9-7076-4051-8B0D-64815E547512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F9685-5D76-4E95-A5C2-ADDA63BC0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76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9685-5D76-4E95-A5C2-ADDA63BC097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862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>
                <a:solidFill>
                  <a:srgbClr val="2C2D2E"/>
                </a:solidFill>
                <a:latin typeface="Golos Text" panose="020B0503020202020204"/>
              </a:rPr>
              <a:t>Исследовали предметную область на уровне поведения системы с помощью </a:t>
            </a:r>
            <a:r>
              <a:rPr lang="en-US" sz="1200">
                <a:solidFill>
                  <a:srgbClr val="2C2D2E"/>
                </a:solidFill>
                <a:latin typeface="Golos Text" panose="020B0503020202020204"/>
              </a:rPr>
              <a:t>DFD</a:t>
            </a:r>
            <a:r>
              <a:rPr lang="ru-RU" sz="1200">
                <a:solidFill>
                  <a:srgbClr val="2C2D2E"/>
                </a:solidFill>
                <a:latin typeface="Golos Text" panose="020B0503020202020204"/>
              </a:rPr>
              <a:t>-диаграммы.</a:t>
            </a:r>
            <a:endParaRPr lang="en-US" sz="1200">
              <a:solidFill>
                <a:srgbClr val="2C2D2E"/>
              </a:solidFill>
              <a:latin typeface="Golos Text" panose="020B0503020202020204"/>
            </a:endParaRP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9685-5D76-4E95-A5C2-ADDA63BC097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73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9685-5D76-4E95-A5C2-ADDA63BC097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19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9685-5D76-4E95-A5C2-ADDA63BC097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99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9685-5D76-4E95-A5C2-ADDA63BC097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14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9685-5D76-4E95-A5C2-ADDA63BC097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658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9685-5D76-4E95-A5C2-ADDA63BC097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87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9685-5D76-4E95-A5C2-ADDA63BC097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585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9685-5D76-4E95-A5C2-ADDA63BC097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99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9685-5D76-4E95-A5C2-ADDA63BC097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82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151" y="1644953"/>
            <a:ext cx="9560076" cy="454780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133" baseline="0"/>
            </a:lvl1pPr>
            <a:lvl2pPr marL="609585" indent="0">
              <a:buFontTx/>
              <a:buNone/>
              <a:defRPr sz="2133" baseline="0"/>
            </a:lvl2pPr>
            <a:lvl3pPr marL="1219170" indent="0">
              <a:buFontTx/>
              <a:buNone/>
              <a:defRPr sz="2133" baseline="0"/>
            </a:lvl3pPr>
            <a:lvl4pPr marL="1828754" indent="0">
              <a:buFontTx/>
              <a:buNone/>
              <a:defRPr sz="2133" baseline="0"/>
            </a:lvl4pPr>
            <a:lvl5pPr>
              <a:buFontTx/>
              <a:buNone/>
              <a:defRPr sz="2133" baseline="0"/>
            </a:lvl5pPr>
          </a:lstStyle>
          <a:p>
            <a:r>
              <a:rPr lang="ru-RU" sz="2133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2133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133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133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133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133" b="0" i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/>
          </a:p>
          <a:p>
            <a:pPr lvl="0"/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AB54A8-65CC-951F-07C5-9F1C879B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21553A-90BD-53F7-1F1B-4CCE80A0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EDC51A-95F8-649C-996E-EE44C382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C330C-2448-602E-1839-3F1F2937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2CD24A-6AE7-E57A-0A4E-DF3C8CB8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3D7469-D6B5-5D17-1CF8-5CB0AB247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EA7A5F-0820-E2EA-51A5-22815F91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DD0DFA-E199-4C97-88FD-DF21FBD4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A68944-58C6-04DB-D05C-530FDDB1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619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B5FBA-B1A0-A078-1940-81156CA4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5C6BA7F-F142-33BD-D2FA-1B4809205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029BC5-8CFA-0164-5E71-C94AF7EEB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6280A1-3C0B-FB81-69EA-8A4BF9C80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5FB1FD-1916-D71C-CC41-586D33D9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386738-B1D2-3D76-D1BC-10601698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036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A2BF6-4DA9-A1F5-B95D-43C8863D2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0FDCF-1544-C599-92C0-A61BFF78C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B893E2-D3FC-9024-5D65-C212E0CA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BD4C01-C0F4-854F-5886-26935A92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4CCC98-9EB6-700D-7621-45C53EA2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736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8113CF2-0EFF-B5F5-E3F4-1ACC8DBCA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63BF55-64F8-6E2D-6C8B-BB8643EC8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28F5D7-F28C-86B7-FFC7-166FB47E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F3B1AC-01BF-7EF1-E30F-BA1575B0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0ECBC3-9439-E4EC-BB84-0C09E416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064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151" y="1644953"/>
            <a:ext cx="9560076" cy="454780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33" baseline="0"/>
            </a:lvl1pPr>
            <a:lvl2pPr marL="609585" indent="0">
              <a:buFontTx/>
              <a:buNone/>
              <a:defRPr sz="2133" baseline="0"/>
            </a:lvl2pPr>
            <a:lvl3pPr marL="1219170" indent="0">
              <a:buFontTx/>
              <a:buNone/>
              <a:defRPr sz="2133" baseline="0"/>
            </a:lvl3pPr>
            <a:lvl4pPr marL="1828754" indent="0">
              <a:buFontTx/>
              <a:buNone/>
              <a:defRPr sz="2133" baseline="0"/>
            </a:lvl4pPr>
            <a:lvl5pPr>
              <a:buFontTx/>
              <a:buNone/>
              <a:defRPr sz="2133" baseline="0"/>
            </a:lvl5pPr>
          </a:lstStyle>
          <a:p>
            <a:r>
              <a:rPr lang="ru-RU" sz="2133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133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91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15925"/>
            <a:ext cx="9956800" cy="4596191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67" baseline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ru-RU" sz="3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32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667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667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667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667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427226117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2" y="3156861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9" y="3156861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5" y="3156861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5401" y="1270143"/>
            <a:ext cx="3452284" cy="1739059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67758" y="1270143"/>
            <a:ext cx="3452284" cy="1739059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19719" y="1270143"/>
            <a:ext cx="3452284" cy="1739059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3803" y="5708529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71961" y="5708529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8477" y="5708529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09602" y="3821811"/>
            <a:ext cx="3452284" cy="1739059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71959" y="3821811"/>
            <a:ext cx="3452284" cy="1739059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23921" y="3821811"/>
            <a:ext cx="3452284" cy="1739059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177625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FBEA5-641C-1924-7F34-5832604D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9A4250-5D41-6893-71BC-8B9E7F60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6FF4AF-530B-C265-CB99-9CDEC66A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0C4AE4-1C0F-106E-9B53-F2DEACD0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548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97889" y="653699"/>
            <a:ext cx="24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7881069" y="569652"/>
            <a:ext cx="24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6797889" y="653699"/>
            <a:ext cx="24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7881069" y="569652"/>
            <a:ext cx="24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" y="1386883"/>
            <a:ext cx="11185676" cy="498005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67" baseline="0"/>
            </a:lvl1pPr>
            <a:lvl2pPr marL="609585" indent="0">
              <a:buFont typeface="Arial" panose="020B0604020202020204" pitchFamily="34" charset="0"/>
              <a:buNone/>
              <a:defRPr sz="3200"/>
            </a:lvl2pPr>
            <a:lvl3pPr marL="1219170" indent="0">
              <a:buFont typeface="Arial" panose="020B0604020202020204" pitchFamily="34" charset="0"/>
              <a:buNone/>
              <a:defRPr sz="2667"/>
            </a:lvl3pPr>
            <a:lvl4pPr marL="1828754" indent="0">
              <a:buFont typeface="Arial" panose="020B0604020202020204" pitchFamily="34" charset="0"/>
              <a:buNone/>
              <a:defRPr sz="2400"/>
            </a:lvl4pPr>
            <a:lvl5pPr marL="2438339" indent="0">
              <a:buFont typeface="Arial" panose="020B0604020202020204" pitchFamily="34" charset="0"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ru-RU" sz="2667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667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151" y="1644953"/>
            <a:ext cx="9560076" cy="45478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 baseline="0"/>
            </a:lvl1pPr>
            <a:lvl2pPr marL="609585" indent="0">
              <a:buFontTx/>
              <a:buNone/>
              <a:defRPr sz="2133" baseline="0"/>
            </a:lvl2pPr>
            <a:lvl3pPr marL="1219170" indent="0">
              <a:buFontTx/>
              <a:buNone/>
              <a:defRPr sz="2133" baseline="0"/>
            </a:lvl3pPr>
            <a:lvl4pPr marL="1828754" indent="0">
              <a:buFontTx/>
              <a:buNone/>
              <a:defRPr sz="2133" baseline="0"/>
            </a:lvl4pPr>
            <a:lvl5pPr>
              <a:buFontTx/>
              <a:buNone/>
              <a:defRPr sz="2133" baseline="0"/>
            </a:lvl5pPr>
          </a:lstStyle>
          <a:p>
            <a:r>
              <a:rPr lang="ru-RU" sz="2133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133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332" y="2389715"/>
            <a:ext cx="4847773" cy="20982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333" y="15766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6895" y="4015315"/>
            <a:ext cx="4847773" cy="2098228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6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6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6895" y="32022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5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97889" y="653699"/>
            <a:ext cx="24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7881069" y="569652"/>
            <a:ext cx="24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6797889" y="653699"/>
            <a:ext cx="24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7881069" y="569652"/>
            <a:ext cx="24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" y="1386883"/>
            <a:ext cx="11185676" cy="498005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67" baseline="0"/>
            </a:lvl1pPr>
            <a:lvl2pPr marL="609585" indent="0">
              <a:buFont typeface="Arial" panose="020B0604020202020204" pitchFamily="34" charset="0"/>
              <a:buNone/>
              <a:defRPr sz="3200"/>
            </a:lvl2pPr>
            <a:lvl3pPr marL="1219170" indent="0">
              <a:buFont typeface="Arial" panose="020B0604020202020204" pitchFamily="34" charset="0"/>
              <a:buNone/>
              <a:defRPr sz="2667"/>
            </a:lvl3pPr>
            <a:lvl4pPr marL="1828754" indent="0">
              <a:buFont typeface="Arial" panose="020B0604020202020204" pitchFamily="34" charset="0"/>
              <a:buNone/>
              <a:defRPr sz="2400"/>
            </a:lvl4pPr>
            <a:lvl5pPr marL="2438339" indent="0">
              <a:buFont typeface="Arial" panose="020B0604020202020204" pitchFamily="34" charset="0"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ru-RU" sz="2667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667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45A97-90C6-5933-312B-2A2CE6DC8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76E70B-6D25-0BC4-0FF2-331731023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A79440-B4AF-4E3F-5642-D214C6B4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A0829-6EC8-5B45-2E4B-50677445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A16984-B445-86BC-07AF-EFA571A0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05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1C697-1029-1018-DAA4-A2229902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5BB0C3-0A98-CBF7-932A-8BE224301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10BEC4-6A95-F7BF-45EA-89BCE234D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7455D8-D5EF-7B7B-DDCC-BAFCAA95F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752278-C464-1668-AE73-FC259CEBD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54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006E1-B41E-055E-F347-D05DA284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05E661-EAB2-CF46-9EAC-F156C505D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38401E-13AE-E431-BA66-92DD704CB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A5AD4D-D0A4-C09B-847D-932B7EBA5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1C82BA-98E4-5344-575F-A0B40930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37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ABD80-3808-028E-C9B5-B392B08F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0AA871-7416-DC4A-2AB5-06E44E9CB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8EA1E0-4BBB-B439-D1D7-52B116F13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4E6D9E-EFB3-6B87-04C3-7245AEF9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F9061F-BE21-CAD1-18A0-B1FB0D77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D187BB-F74A-5294-D8DC-E9D79110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17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B797E-BDEA-F3E1-B148-63B513AA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24EFC8-459A-901B-0177-EE21D596D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AD79F0-7F6D-86AB-37F2-DE6B6983C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615999-6595-6648-0EA7-F73ABBE28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5F5AF51-00EB-E8B8-810A-881C29BE1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3560571-BCD8-96DE-38BF-749945DC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ECB912-EE24-F4D8-B23B-5768F40B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FCAC716-048A-75CB-AAEA-DE092189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8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2B4A6-2BFB-BF8A-410A-C6D5710E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09FE180-51EE-F887-B3A2-B08E0E9E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912352-FA2C-ED0B-AF86-C304DBDB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0D00B4-2E54-68DA-4C00-1B3C3F8A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99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08579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95884"/>
            <a:ext cx="109728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153401" y="5512167"/>
            <a:ext cx="24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1153401" y="5512167"/>
            <a:ext cx="24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74" r:id="rId2"/>
    <p:sldLayoutId id="2147483878" r:id="rId3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10567-D510-FAB1-B731-E7ECEC3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A9FC9B-A1A7-FF85-972E-4E2422217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80C3A0-0272-F38C-AA86-E22164DEF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AC085-71E4-4D7B-AA13-2CBB0448D0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614052-3C23-D3D6-9529-4CB9A5D63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1B1491-8A18-95F3-7540-94B57B7A7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72D23-8B49-4FB8-87D0-1B0ACCD3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09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70" r:id="rId14"/>
    <p:sldLayoutId id="2147483671" r:id="rId15"/>
    <p:sldLayoutId id="2147483881" r:id="rId16"/>
    <p:sldLayoutId id="214748388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5.xml"/><Relationship Id="rId3" Type="http://schemas.openxmlformats.org/officeDocument/2006/relationships/image" Target="../media/image30.png"/><Relationship Id="rId7" Type="http://schemas.openxmlformats.org/officeDocument/2006/relationships/customXml" Target="../ink/ink2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3.xml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10.xml"/><Relationship Id="rId18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customXml" Target="../ink/ink7.xml"/><Relationship Id="rId12" Type="http://schemas.openxmlformats.org/officeDocument/2006/relationships/image" Target="../media/image44.png"/><Relationship Id="rId17" Type="http://schemas.openxmlformats.org/officeDocument/2006/relationships/customXml" Target="../ink/ink12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customXml" Target="../ink/ink8.xml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otvet.mail.ru/question/37207607" TargetMode="Externa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6000" y="2739978"/>
            <a:ext cx="8640000" cy="1475406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 kern="15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los Text DemiBold" panose="020B0703020202020204" pitchFamily="34" charset="0"/>
                <a:ea typeface="Golos Text DemiBold" panose="020B0703020202020204" pitchFamily="34" charset="0"/>
              </a:rPr>
              <a:t>Формирование функциональной модели АИС</a:t>
            </a:r>
            <a:endParaRPr lang="en-US" sz="4000" b="0" kern="15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los Text DemiBold" panose="020B0703020202020204" pitchFamily="34" charset="0"/>
              <a:ea typeface="Golos Text DemiBold" panose="020B07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D88233-918B-3E75-B1BD-243B03F2C5F4}"/>
              </a:ext>
            </a:extLst>
          </p:cNvPr>
          <p:cNvSpPr txBox="1"/>
          <p:nvPr/>
        </p:nvSpPr>
        <p:spPr>
          <a:xfrm>
            <a:off x="3908567" y="4543069"/>
            <a:ext cx="4320001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2000" b="0">
                <a:solidFill>
                  <a:schemeClr val="bg1"/>
                </a:solidFill>
                <a:latin typeface="Golos Text "/>
              </a:rPr>
              <a:t>Вариант 4 – Агентство «Ньютон»</a:t>
            </a:r>
            <a:endParaRPr lang="ru-RU" sz="2000">
              <a:latin typeface="Golos Text 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0E981-40EC-10E7-50B7-8B76D5D90C5F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Golos Text "/>
              </a:rPr>
              <a:t>Выполнили </a:t>
            </a:r>
            <a:r>
              <a:rPr lang="en-US" sz="1400">
                <a:solidFill>
                  <a:schemeClr val="bg1"/>
                </a:solidFill>
                <a:latin typeface="Golos Text "/>
              </a:rPr>
              <a:t>K3141</a:t>
            </a:r>
            <a:r>
              <a:rPr lang="ru-RU" sz="1400">
                <a:solidFill>
                  <a:schemeClr val="bg1"/>
                </a:solidFill>
                <a:latin typeface="Golos Text "/>
              </a:rPr>
              <a:t>:</a:t>
            </a:r>
            <a:r>
              <a:rPr lang="en-US" sz="1400">
                <a:solidFill>
                  <a:schemeClr val="bg1"/>
                </a:solidFill>
                <a:latin typeface="Golos Text "/>
              </a:rPr>
              <a:t> </a:t>
            </a:r>
            <a:r>
              <a:rPr lang="ru-RU" sz="1400">
                <a:solidFill>
                  <a:schemeClr val="bg1"/>
                </a:solidFill>
                <a:latin typeface="Golos Text "/>
              </a:rPr>
              <a:t>Пиотуховский Александр Андреевич</a:t>
            </a:r>
            <a:r>
              <a:rPr lang="en-US" sz="1400">
                <a:solidFill>
                  <a:schemeClr val="bg1"/>
                </a:solidFill>
                <a:latin typeface="Golos Text "/>
              </a:rPr>
              <a:t>, </a:t>
            </a:r>
            <a:r>
              <a:rPr lang="ru-RU" sz="1400">
                <a:solidFill>
                  <a:schemeClr val="bg1"/>
                </a:solidFill>
                <a:latin typeface="Golos Text "/>
              </a:rPr>
              <a:t>Пеньков Георгий Дмитриевич.     Преподаватель: Говорова Марина Михайловна</a:t>
            </a:r>
          </a:p>
        </p:txBody>
      </p:sp>
    </p:spTree>
    <p:extLst>
      <p:ext uri="{BB962C8B-B14F-4D97-AF65-F5344CB8AC3E}">
        <p14:creationId xmlns:p14="http://schemas.microsoft.com/office/powerpoint/2010/main" val="3680840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4061C7-BAD6-4F6F-3D6B-B5E61E4E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549001"/>
            <a:ext cx="8820000" cy="540000"/>
          </a:xfrm>
        </p:spPr>
        <p:txBody>
          <a:bodyPr>
            <a:noAutofit/>
          </a:bodyPr>
          <a:lstStyle/>
          <a:p>
            <a:r>
              <a:rPr lang="en-US" sz="2800">
                <a:latin typeface="Golos Text DemiBold" panose="020B0703020202020204" pitchFamily="34" charset="0"/>
                <a:ea typeface="Golos Text DemiBold" panose="020B0703020202020204" pitchFamily="34" charset="0"/>
              </a:rPr>
              <a:t>4. </a:t>
            </a:r>
            <a:r>
              <a:rPr lang="ru-RU" sz="2800">
                <a:latin typeface="Golos Text DemiBold" panose="020B0703020202020204" pitchFamily="34" charset="0"/>
                <a:ea typeface="Golos Text DemiBold" panose="020B0703020202020204" pitchFamily="34" charset="0"/>
              </a:rPr>
              <a:t>Разделение основного процесса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255571-5618-EC31-72F0-3ECCA20B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108" y="242596"/>
            <a:ext cx="2159762" cy="8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F5A8BD-E2F1-D9FD-2A49-B1BD1BF9B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00" y="1089000"/>
            <a:ext cx="10080000" cy="55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291901-F833-3716-A097-B325FD43C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00" y="7569000"/>
            <a:ext cx="10080000" cy="55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707053D1-D19F-2B62-F5AA-754E2ECFFCF6}"/>
                  </a:ext>
                </a:extLst>
              </p14:cNvPr>
              <p14:cNvContentPartPr/>
              <p14:nvPr/>
            </p14:nvContentPartPr>
            <p14:xfrm>
              <a:off x="3081871" y="3759864"/>
              <a:ext cx="1227960" cy="2088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707053D1-D19F-2B62-F5AA-754E2ECFFC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9871" y="3615864"/>
                <a:ext cx="13716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05217BD7-FB25-A1F1-6417-B956791CE8BC}"/>
                  </a:ext>
                </a:extLst>
              </p14:cNvPr>
              <p14:cNvContentPartPr/>
              <p14:nvPr/>
            </p14:nvContentPartPr>
            <p14:xfrm>
              <a:off x="6411151" y="4139664"/>
              <a:ext cx="1332000" cy="3204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05217BD7-FB25-A1F1-6417-B956791CE8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9151" y="3994028"/>
                <a:ext cx="1475640" cy="322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C487CFAC-3230-23CB-5A76-F73B3628970C}"/>
                  </a:ext>
                </a:extLst>
              </p14:cNvPr>
              <p14:cNvContentPartPr/>
              <p14:nvPr/>
            </p14:nvContentPartPr>
            <p14:xfrm>
              <a:off x="3688111" y="5434944"/>
              <a:ext cx="1180800" cy="3132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C487CFAC-3230-23CB-5A76-F73B362897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6111" y="5292580"/>
                <a:ext cx="1324440" cy="315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FB8CFD5E-C5E4-AEC1-F212-6F13198C7367}"/>
                  </a:ext>
                </a:extLst>
              </p14:cNvPr>
              <p14:cNvContentPartPr/>
              <p14:nvPr/>
            </p14:nvContentPartPr>
            <p14:xfrm>
              <a:off x="9277111" y="4582104"/>
              <a:ext cx="1079280" cy="727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FB8CFD5E-C5E4-AEC1-F212-6F13198C73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05111" y="4438104"/>
                <a:ext cx="12229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78DFEEE2-1958-8F3C-CADD-3F82280CA7AE}"/>
                  </a:ext>
                </a:extLst>
              </p14:cNvPr>
              <p14:cNvContentPartPr/>
              <p14:nvPr/>
            </p14:nvContentPartPr>
            <p14:xfrm>
              <a:off x="6626431" y="2352624"/>
              <a:ext cx="1077840" cy="2160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78DFEEE2-1958-8F3C-CADD-3F82280CA7A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54407" y="2208624"/>
                <a:ext cx="1221528" cy="3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33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B255571-5618-EC31-72F0-3ECCA20B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108" y="242596"/>
            <a:ext cx="2159762" cy="8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002941-9206-299C-3DB1-015C76DB2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00" y="1269000"/>
            <a:ext cx="8640000" cy="5220000"/>
          </a:xfrm>
          <a:prstGeom prst="rect">
            <a:avLst/>
          </a:prstGeom>
        </p:spPr>
      </p:pic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DFCD1D47-880D-92BC-FC67-AFAC38EAD644}"/>
              </a:ext>
            </a:extLst>
          </p:cNvPr>
          <p:cNvSpPr txBox="1">
            <a:spLocks/>
          </p:cNvSpPr>
          <p:nvPr/>
        </p:nvSpPr>
        <p:spPr>
          <a:xfrm>
            <a:off x="336000" y="729000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2800"/>
              <a:t>А1. Разработка макета</a:t>
            </a:r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B8E33911-4AE6-FF19-B4EB-D2BDD9B54E18}"/>
              </a:ext>
            </a:extLst>
          </p:cNvPr>
          <p:cNvSpPr txBox="1">
            <a:spLocks/>
          </p:cNvSpPr>
          <p:nvPr/>
        </p:nvSpPr>
        <p:spPr>
          <a:xfrm>
            <a:off x="336000" y="369000"/>
            <a:ext cx="838925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en-US" sz="1800">
                <a:latin typeface="Golos Text" panose="020B0503020202020204" pitchFamily="34" charset="0"/>
                <a:ea typeface="Golos Text" panose="020B0503020202020204" pitchFamily="34" charset="0"/>
              </a:rPr>
              <a:t>5. </a:t>
            </a: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Детализация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2212176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B255571-5618-EC31-72F0-3ECCA20B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108" y="242596"/>
            <a:ext cx="2159762" cy="8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F5A8BD-E2F1-D9FD-2A49-B1BD1BF9B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3" t="57469" r="51240" b="13171"/>
          <a:stretch/>
        </p:blipFill>
        <p:spPr>
          <a:xfrm>
            <a:off x="1596000" y="1989000"/>
            <a:ext cx="8466232" cy="30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291901-F833-3716-A097-B325FD43C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00" y="7569000"/>
            <a:ext cx="10080000" cy="5580000"/>
          </a:xfrm>
          <a:prstGeom prst="rect">
            <a:avLst/>
          </a:prstGeom>
        </p:spPr>
      </p:pic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6D2FF5F5-CC74-BFD7-C986-A12BBCCF809A}"/>
              </a:ext>
            </a:extLst>
          </p:cNvPr>
          <p:cNvSpPr txBox="1">
            <a:spLocks/>
          </p:cNvSpPr>
          <p:nvPr/>
        </p:nvSpPr>
        <p:spPr>
          <a:xfrm>
            <a:off x="336000" y="729000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2800"/>
              <a:t>А2. Проведение оплаты</a:t>
            </a: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6385C177-7DFC-5E57-8A24-84360D39DFA3}"/>
              </a:ext>
            </a:extLst>
          </p:cNvPr>
          <p:cNvSpPr txBox="1">
            <a:spLocks/>
          </p:cNvSpPr>
          <p:nvPr/>
        </p:nvSpPr>
        <p:spPr>
          <a:xfrm>
            <a:off x="336000" y="369000"/>
            <a:ext cx="838925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en-US" sz="1800">
                <a:latin typeface="Golos Text" panose="020B0503020202020204" pitchFamily="34" charset="0"/>
                <a:ea typeface="Golos Text" panose="020B0503020202020204" pitchFamily="34" charset="0"/>
              </a:rPr>
              <a:t>5.</a:t>
            </a: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 Детализация диаграммы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4A6505D-36C3-611F-6DBF-6617A541F19C}"/>
                  </a:ext>
                </a:extLst>
              </p14:cNvPr>
              <p14:cNvContentPartPr/>
              <p14:nvPr/>
            </p14:nvContentPartPr>
            <p14:xfrm>
              <a:off x="1972275" y="2029860"/>
              <a:ext cx="140040" cy="96084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4A6505D-36C3-611F-6DBF-6617A541F1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9275" y="1966860"/>
                <a:ext cx="265680" cy="10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2E1C3DB-880D-96A5-3779-70E4FB5CD277}"/>
                  </a:ext>
                </a:extLst>
              </p14:cNvPr>
              <p14:cNvContentPartPr/>
              <p14:nvPr/>
            </p14:nvContentPartPr>
            <p14:xfrm>
              <a:off x="3284835" y="2019060"/>
              <a:ext cx="1389240" cy="97992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2E1C3DB-880D-96A5-3779-70E4FB5CD2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1851" y="1956060"/>
                <a:ext cx="1514847" cy="11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30D3F0D-1BD4-B599-1A79-38FDF6570888}"/>
              </a:ext>
            </a:extLst>
          </p:cNvPr>
          <p:cNvGrpSpPr/>
          <p:nvPr/>
        </p:nvGrpSpPr>
        <p:grpSpPr>
          <a:xfrm>
            <a:off x="7584315" y="2034900"/>
            <a:ext cx="2149200" cy="270720"/>
            <a:chOff x="7584315" y="2034900"/>
            <a:chExt cx="21492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F2868F85-71EA-152B-1B35-AF271AB036A9}"/>
                    </a:ext>
                  </a:extLst>
                </p14:cNvPr>
                <p14:cNvContentPartPr/>
                <p14:nvPr/>
              </p14:nvContentPartPr>
              <p14:xfrm>
                <a:off x="7584315" y="2034900"/>
                <a:ext cx="2147040" cy="27072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F2868F85-71EA-152B-1B35-AF271AB036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21326" y="1971900"/>
                  <a:ext cx="2272659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52B2F5EE-4078-CB39-AE87-CD8B74F576B2}"/>
                    </a:ext>
                  </a:extLst>
                </p14:cNvPr>
                <p14:cNvContentPartPr/>
                <p14:nvPr/>
              </p14:nvContentPartPr>
              <p14:xfrm>
                <a:off x="9686715" y="2175300"/>
                <a:ext cx="46800" cy="61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52B2F5EE-4078-CB39-AE87-CD8B74F576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23715" y="2108362"/>
                  <a:ext cx="172440" cy="13961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8B82CDBD-D745-1B2D-367E-81CB591E0D75}"/>
                  </a:ext>
                </a:extLst>
              </p14:cNvPr>
              <p14:cNvContentPartPr/>
              <p14:nvPr/>
            </p14:nvContentPartPr>
            <p14:xfrm>
              <a:off x="1641795" y="3478500"/>
              <a:ext cx="206280" cy="579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8B82CDBD-D745-1B2D-367E-81CB591E0D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8795" y="3415500"/>
                <a:ext cx="3319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54022EF-88C8-AEFA-4941-4BAADFFDCC7D}"/>
                  </a:ext>
                </a:extLst>
              </p14:cNvPr>
              <p14:cNvContentPartPr/>
              <p14:nvPr/>
            </p14:nvContentPartPr>
            <p14:xfrm>
              <a:off x="8637315" y="4105260"/>
              <a:ext cx="1388520" cy="12708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54022EF-88C8-AEFA-4941-4BAADFFDCC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74315" y="4042260"/>
                <a:ext cx="15141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E31E8538-B1C7-10F9-95D2-19D03172C8F5}"/>
                  </a:ext>
                </a:extLst>
              </p14:cNvPr>
              <p14:cNvContentPartPr/>
              <p14:nvPr/>
            </p14:nvContentPartPr>
            <p14:xfrm>
              <a:off x="8553075" y="4562460"/>
              <a:ext cx="1551240" cy="13212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E31E8538-B1C7-10F9-95D2-19D03172C8F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90075" y="4499460"/>
                <a:ext cx="167688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20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002941-9206-299C-3DB1-015C76DB2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6000" y="1299960"/>
            <a:ext cx="8640000" cy="518904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B255571-5618-EC31-72F0-3ECCA20B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108" y="242596"/>
            <a:ext cx="2159762" cy="8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E2DF1031-854B-9597-B054-F38C003B659E}"/>
              </a:ext>
            </a:extLst>
          </p:cNvPr>
          <p:cNvSpPr txBox="1">
            <a:spLocks/>
          </p:cNvSpPr>
          <p:nvPr/>
        </p:nvSpPr>
        <p:spPr>
          <a:xfrm>
            <a:off x="336000" y="729000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2800"/>
              <a:t>А3. Изготовление продукции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CCD822F-CEB9-7AF1-9A93-77414A99A8A0}"/>
              </a:ext>
            </a:extLst>
          </p:cNvPr>
          <p:cNvSpPr txBox="1">
            <a:spLocks/>
          </p:cNvSpPr>
          <p:nvPr/>
        </p:nvSpPr>
        <p:spPr>
          <a:xfrm>
            <a:off x="336000" y="369000"/>
            <a:ext cx="838925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en-US" sz="1800">
                <a:latin typeface="Golos Text" panose="020B0503020202020204" pitchFamily="34" charset="0"/>
                <a:ea typeface="Golos Text" panose="020B0503020202020204" pitchFamily="34" charset="0"/>
              </a:rPr>
              <a:t>5. </a:t>
            </a: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Детализация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50795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B255571-5618-EC31-72F0-3ECCA20B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108" y="242596"/>
            <a:ext cx="2159762" cy="8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121493-83B7-3886-1B69-66C616E71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00" y="1269000"/>
            <a:ext cx="8640000" cy="5220000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85ACBA1-A1BC-9514-C6ED-4B10EF91ADA5}"/>
              </a:ext>
            </a:extLst>
          </p:cNvPr>
          <p:cNvSpPr txBox="1">
            <a:spLocks/>
          </p:cNvSpPr>
          <p:nvPr/>
        </p:nvSpPr>
        <p:spPr>
          <a:xfrm>
            <a:off x="336000" y="729000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2800"/>
              <a:t>А4. Учет материалов</a:t>
            </a: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BE8F3432-8F82-6C14-14B8-EA25B86B2B24}"/>
              </a:ext>
            </a:extLst>
          </p:cNvPr>
          <p:cNvSpPr txBox="1">
            <a:spLocks/>
          </p:cNvSpPr>
          <p:nvPr/>
        </p:nvSpPr>
        <p:spPr>
          <a:xfrm>
            <a:off x="336000" y="369000"/>
            <a:ext cx="838925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en-US" sz="1800">
                <a:latin typeface="Golos Text" panose="020B0503020202020204" pitchFamily="34" charset="0"/>
                <a:ea typeface="Golos Text" panose="020B0503020202020204" pitchFamily="34" charset="0"/>
              </a:rPr>
              <a:t>5. </a:t>
            </a: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Детализация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304592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B255571-5618-EC31-72F0-3ECCA20B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108" y="242596"/>
            <a:ext cx="2159762" cy="8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291901-F833-3716-A097-B325FD43C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00" y="7569000"/>
            <a:ext cx="10080000" cy="5580000"/>
          </a:xfrm>
          <a:prstGeom prst="rect">
            <a:avLst/>
          </a:prstGeom>
        </p:spPr>
      </p:pic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56E61821-1A07-279C-BE02-4BF461C996BE}"/>
              </a:ext>
            </a:extLst>
          </p:cNvPr>
          <p:cNvSpPr txBox="1">
            <a:spLocks/>
          </p:cNvSpPr>
          <p:nvPr/>
        </p:nvSpPr>
        <p:spPr>
          <a:xfrm>
            <a:off x="336000" y="729000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2800"/>
              <a:t>А5. Монтаж рекламы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D45A4338-7F50-4536-BA9C-356B00A73BDD}"/>
              </a:ext>
            </a:extLst>
          </p:cNvPr>
          <p:cNvSpPr txBox="1">
            <a:spLocks/>
          </p:cNvSpPr>
          <p:nvPr/>
        </p:nvSpPr>
        <p:spPr>
          <a:xfrm>
            <a:off x="336000" y="369000"/>
            <a:ext cx="838925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en-US" sz="1800">
                <a:latin typeface="Golos Text" panose="020B0503020202020204" pitchFamily="34" charset="0"/>
                <a:ea typeface="Golos Text" panose="020B0503020202020204" pitchFamily="34" charset="0"/>
              </a:rPr>
              <a:t>5. </a:t>
            </a: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Детализация диаграммы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0FF724-7854-49E0-483C-1E1193FA3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62" y="1545965"/>
            <a:ext cx="5134875" cy="49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549000"/>
            <a:ext cx="9372776" cy="562625"/>
          </a:xfrm>
        </p:spPr>
        <p:txBody>
          <a:bodyPr>
            <a:normAutofit/>
          </a:bodyPr>
          <a:lstStyle/>
          <a:p>
            <a:r>
              <a:rPr lang="ru-RU" sz="280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89000"/>
            <a:ext cx="9086400" cy="422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>
                <a:solidFill>
                  <a:srgbClr val="2C2D2E"/>
                </a:solidFill>
                <a:latin typeface="Golos Text" panose="020B0503020202020204"/>
              </a:rPr>
              <a:t>Создали функциональную модель АИС.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>
                <a:solidFill>
                  <a:srgbClr val="2C2D2E"/>
                </a:solidFill>
                <a:latin typeface="Golos Text" panose="020B0503020202020204"/>
              </a:rPr>
              <a:t>Научились работать в </a:t>
            </a:r>
            <a:r>
              <a:rPr lang="en-US" sz="2000">
                <a:solidFill>
                  <a:srgbClr val="2C2D2E"/>
                </a:solidFill>
                <a:latin typeface="Golos Text" panose="020B0503020202020204"/>
              </a:rPr>
              <a:t>ERwin Process Modeler</a:t>
            </a:r>
            <a:endParaRPr lang="ru-RU" sz="200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>
                <a:solidFill>
                  <a:srgbClr val="2C2D2E"/>
                </a:solidFill>
                <a:latin typeface="Golos Text" panose="020B0503020202020204"/>
              </a:rPr>
              <a:t>Очень сильно расстроились, когда </a:t>
            </a:r>
            <a:r>
              <a:rPr lang="en-US" sz="2000">
                <a:solidFill>
                  <a:srgbClr val="2C2D2E"/>
                </a:solidFill>
                <a:latin typeface="Golos Text" panose="020B0503020202020204"/>
              </a:rPr>
              <a:t>ctrl</a:t>
            </a:r>
            <a:r>
              <a:rPr lang="ru-RU" sz="2000">
                <a:solidFill>
                  <a:srgbClr val="2C2D2E"/>
                </a:solidFill>
                <a:latin typeface="Golos Text" panose="020B0503020202020204"/>
              </a:rPr>
              <a:t>+</a:t>
            </a:r>
            <a:r>
              <a:rPr lang="en-US" sz="2000">
                <a:solidFill>
                  <a:srgbClr val="2C2D2E"/>
                </a:solidFill>
                <a:latin typeface="Golos Text" panose="020B0503020202020204"/>
              </a:rPr>
              <a:t>z </a:t>
            </a:r>
            <a:r>
              <a:rPr lang="ru-RU" sz="2000">
                <a:solidFill>
                  <a:srgbClr val="2C2D2E"/>
                </a:solidFill>
                <a:latin typeface="Golos Text" panose="020B0503020202020204"/>
              </a:rPr>
              <a:t>не сработал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549000"/>
            <a:ext cx="9099176" cy="539999"/>
          </a:xfrm>
        </p:spPr>
        <p:txBody>
          <a:bodyPr>
            <a:normAutofit/>
          </a:bodyPr>
          <a:lstStyle/>
          <a:p>
            <a:r>
              <a:rPr lang="ru-RU" sz="2800"/>
              <a:t>Список использованных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000" y="2169000"/>
            <a:ext cx="10800000" cy="40431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000"/>
              <a:t>1. </a:t>
            </a:r>
            <a:r>
              <a:rPr lang="ru-RU" sz="2000">
                <a:latin typeface="Golos Text" panose="020B0503020202020204" pitchFamily="34" charset="0"/>
                <a:ea typeface="Golos Text" panose="020B0503020202020204" pitchFamily="34" charset="0"/>
              </a:rPr>
              <a:t>Ответы Mail.ru: как отменить действие в CA </a:t>
            </a:r>
            <a:r>
              <a:rPr lang="en-US" sz="2000" err="1">
                <a:latin typeface="Golos Text" panose="020B0503020202020204" pitchFamily="34" charset="0"/>
                <a:ea typeface="Golos Text" panose="020B0503020202020204" pitchFamily="34" charset="0"/>
              </a:rPr>
              <a:t>ERw</a:t>
            </a:r>
            <a:r>
              <a:rPr lang="ru-RU" sz="2000" err="1">
                <a:latin typeface="Golos Text" panose="020B0503020202020204" pitchFamily="34" charset="0"/>
                <a:ea typeface="Golos Text" panose="020B0503020202020204" pitchFamily="34" charset="0"/>
              </a:rPr>
              <a:t>in</a:t>
            </a:r>
            <a:r>
              <a:rPr lang="ru-RU" sz="2000">
                <a:latin typeface="Golos Text" panose="020B0503020202020204" pitchFamily="34" charset="0"/>
                <a:ea typeface="Golos Text" panose="020B0503020202020204" pitchFamily="34" charset="0"/>
              </a:rPr>
              <a:t> process </a:t>
            </a:r>
            <a:r>
              <a:rPr lang="ru-RU" sz="2000" err="1">
                <a:latin typeface="Golos Text" panose="020B0503020202020204" pitchFamily="34" charset="0"/>
                <a:ea typeface="Golos Text" panose="020B0503020202020204" pitchFamily="34" charset="0"/>
              </a:rPr>
              <a:t>modeller</a:t>
            </a:r>
            <a:r>
              <a:rPr lang="ru-RU" sz="2000">
                <a:latin typeface="Golos Text" panose="020B0503020202020204" pitchFamily="34" charset="0"/>
                <a:ea typeface="Golos Text" panose="020B0503020202020204" pitchFamily="34" charset="0"/>
              </a:rPr>
              <a:t>? </a:t>
            </a:r>
            <a:r>
              <a:rPr lang="ru-RU" sz="2000" err="1">
                <a:latin typeface="Golos Text" panose="020B0503020202020204" pitchFamily="34" charset="0"/>
                <a:ea typeface="Golos Text" panose="020B0503020202020204" pitchFamily="34" charset="0"/>
              </a:rPr>
              <a:t>ctrl+Z</a:t>
            </a:r>
            <a:r>
              <a:rPr lang="ru-RU" sz="2000">
                <a:latin typeface="Golos Text" panose="020B0503020202020204" pitchFamily="34" charset="0"/>
                <a:ea typeface="Golos Text" panose="020B0503020202020204" pitchFamily="34" charset="0"/>
              </a:rPr>
              <a:t> не работает(( </a:t>
            </a:r>
            <a:r>
              <a:rPr lang="en-US" sz="2000">
                <a:latin typeface="Golos Text" panose="020B0503020202020204" pitchFamily="34" charset="0"/>
                <a:ea typeface="Golos Text" panose="020B0503020202020204" pitchFamily="34" charset="0"/>
              </a:rPr>
              <a:t>[</a:t>
            </a:r>
            <a:r>
              <a:rPr lang="ru-RU" sz="2000">
                <a:latin typeface="Golos Text" panose="020B0503020202020204" pitchFamily="34" charset="0"/>
                <a:ea typeface="Golos Text" panose="020B0503020202020204" pitchFamily="34" charset="0"/>
              </a:rPr>
              <a:t>Электронный ресурс</a:t>
            </a:r>
            <a:r>
              <a:rPr lang="en-US" sz="2000">
                <a:latin typeface="Golos Text" panose="020B0503020202020204" pitchFamily="34" charset="0"/>
                <a:ea typeface="Golos Text" panose="020B0503020202020204" pitchFamily="34" charset="0"/>
              </a:rPr>
              <a:t>].</a:t>
            </a:r>
            <a:r>
              <a:rPr lang="ru-RU" sz="2000">
                <a:latin typeface="Golos Text" panose="020B0503020202020204" pitchFamily="34" charset="0"/>
                <a:ea typeface="Golos Text" panose="020B0503020202020204" pitchFamily="34" charset="0"/>
              </a:rPr>
              <a:t> – Режим доступа: </a:t>
            </a:r>
            <a:r>
              <a:rPr lang="en-US" sz="2000">
                <a:latin typeface="Golos Text" panose="020B0503020202020204" pitchFamily="34" charset="0"/>
                <a:ea typeface="Golos Text" panose="020B0503020202020204" pitchFamily="34" charset="0"/>
                <a:hlinkClick r:id="rId2"/>
              </a:rPr>
              <a:t>https://otvet.mail.ru/question/37207607</a:t>
            </a:r>
            <a:r>
              <a:rPr lang="ru-RU" sz="2000">
                <a:latin typeface="Golos Text" panose="020B0503020202020204" pitchFamily="34" charset="0"/>
                <a:ea typeface="Golos Text" panose="020B0503020202020204" pitchFamily="34" charset="0"/>
              </a:rPr>
              <a:t> (дата обращения 1</a:t>
            </a:r>
            <a:r>
              <a:rPr lang="en-US" sz="2000">
                <a:latin typeface="Golos Text" panose="020B0503020202020204" pitchFamily="34" charset="0"/>
                <a:ea typeface="Golos Text" panose="020B0503020202020204" pitchFamily="34" charset="0"/>
              </a:rPr>
              <a:t>8</a:t>
            </a:r>
            <a:r>
              <a:rPr lang="ru-RU" sz="2000">
                <a:latin typeface="Golos Text" panose="020B0503020202020204" pitchFamily="34" charset="0"/>
                <a:ea typeface="Golos Text" panose="020B0503020202020204" pitchFamily="34" charset="0"/>
              </a:rPr>
              <a:t>.03.2023).</a:t>
            </a:r>
          </a:p>
          <a:p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98402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6F62784-2F20-F451-6EC7-A4720655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000" y="1013121"/>
            <a:ext cx="5760000" cy="1603045"/>
          </a:xfrm>
        </p:spPr>
        <p:txBody>
          <a:bodyPr>
            <a:noAutofit/>
          </a:bodyPr>
          <a:lstStyle/>
          <a:p>
            <a:pPr algn="ctr"/>
            <a:r>
              <a:rPr lang="ru-RU" sz="5400" b="0">
                <a:latin typeface="Comic Sans MS" panose="030F0702030302020204" pitchFamily="66" charset="0"/>
              </a:rPr>
              <a:t>Спасибо за внимание!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B33832-4B21-A255-BC6D-56EF26D34B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5" t="53553" r="59321" b="35937"/>
          <a:stretch/>
        </p:blipFill>
        <p:spPr>
          <a:xfrm>
            <a:off x="4766836" y="2737036"/>
            <a:ext cx="2257584" cy="18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CF786852-42D8-6D4C-92C4-4FB7AD5F1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332" y="2112885"/>
            <a:ext cx="4847773" cy="11361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Создание функциональной модели АИС для агентства по изготовлению наружной рекламы «Ньютон».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EED1511-D004-CB40-A42F-AA918B94D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333" y="1576614"/>
            <a:ext cx="3947884" cy="394230"/>
          </a:xfrm>
        </p:spPr>
        <p:txBody>
          <a:bodyPr/>
          <a:lstStyle/>
          <a:p>
            <a:r>
              <a:rPr lang="ru-RU"/>
              <a:t>Цель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C60996-3D2B-7BE7-DE74-302266CABD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36000" y="2169001"/>
            <a:ext cx="4847773" cy="396000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Определить назначение ИС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Выделить основной процесс и внешние сущности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Выделить потоки для внешних сущностей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Составить контекстную диаграмму нулевого уровня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Проанализировать события и определить связи по потокам данных между сущностями, событиями и накопителями данных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Составить детализированную контекстную диаграмму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9F4DE7C-208C-3972-9230-8A92EDE7D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36000" y="1629000"/>
            <a:ext cx="3947884" cy="395752"/>
          </a:xfrm>
        </p:spPr>
        <p:txBody>
          <a:bodyPr/>
          <a:lstStyle/>
          <a:p>
            <a:r>
              <a:rPr lang="ru-RU"/>
              <a:t>Задачи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179D964-6C84-2CE3-F91C-9D45679C1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549000"/>
            <a:ext cx="9372776" cy="562625"/>
          </a:xfrm>
        </p:spPr>
        <p:txBody>
          <a:bodyPr>
            <a:normAutofit/>
          </a:bodyPr>
          <a:lstStyle/>
          <a:p>
            <a:r>
              <a:rPr lang="ru-RU" sz="2800"/>
              <a:t>Цели и </a:t>
            </a:r>
            <a:r>
              <a:rPr lang="ru-RU" sz="2800">
                <a:latin typeface="Golos Text DemiBold" panose="020B0703020202020204" pitchFamily="34" charset="0"/>
                <a:ea typeface="Golos Text DemiBold" panose="020B0703020202020204" pitchFamily="34" charset="0"/>
              </a:rPr>
              <a:t>задачи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0F12ED44-D7E9-7C75-2F8F-8E5B2404C248}"/>
              </a:ext>
            </a:extLst>
          </p:cNvPr>
          <p:cNvSpPr txBox="1">
            <a:spLocks/>
          </p:cNvSpPr>
          <p:nvPr/>
        </p:nvSpPr>
        <p:spPr>
          <a:xfrm>
            <a:off x="696000" y="3789000"/>
            <a:ext cx="3420000" cy="9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>
                <a:latin typeface="Golos Text" panose="020B0503020202020204" pitchFamily="34" charset="0"/>
                <a:ea typeface="Golos Text" panose="020B0503020202020204" pitchFamily="34" charset="0"/>
              </a:rPr>
              <a:t>CASE-</a:t>
            </a: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средство: </a:t>
            </a:r>
            <a:endParaRPr lang="en-US" sz="1800">
              <a:latin typeface="Golos Text" panose="020B0503020202020204" pitchFamily="34" charset="0"/>
              <a:ea typeface="Golos Text" panose="020B0503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err="1">
                <a:latin typeface="Golos Text" panose="020B0503020202020204" pitchFamily="34" charset="0"/>
                <a:ea typeface="Golos Text" panose="020B0503020202020204" pitchFamily="34" charset="0"/>
              </a:rPr>
              <a:t>ERwin</a:t>
            </a:r>
            <a:r>
              <a:rPr lang="en-US" sz="1800">
                <a:latin typeface="Golos Text" panose="020B0503020202020204" pitchFamily="34" charset="0"/>
                <a:ea typeface="Golos Text" panose="020B0503020202020204" pitchFamily="34" charset="0"/>
              </a:rPr>
              <a:t> Process Modeler</a:t>
            </a:r>
            <a:endParaRPr lang="ru-RU" sz="180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3" name="Объект 5">
            <a:extLst>
              <a:ext uri="{FF2B5EF4-FFF2-40B4-BE49-F238E27FC236}">
                <a16:creationId xmlns:a16="http://schemas.microsoft.com/office/drawing/2014/main" id="{F9AA755B-9746-C522-517E-913007563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0" y="3609000"/>
            <a:ext cx="2160000" cy="28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5999" y="1644953"/>
            <a:ext cx="8820001" cy="4547808"/>
          </a:xfrm>
        </p:spPr>
        <p:txBody>
          <a:bodyPr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>
                <a:latin typeface="Golos Text "/>
              </a:rPr>
              <a:t>Анализ предметной области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>
                <a:latin typeface="Golos Text "/>
              </a:rPr>
              <a:t>Определение назначения АИС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>
                <a:latin typeface="Golos Text "/>
              </a:rPr>
              <a:t>Определение основного процесса и внешних сущностей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>
                <a:latin typeface="Golos Text "/>
              </a:rPr>
              <a:t>Разделение основного процесса на подфункции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>
                <a:latin typeface="Golos Text "/>
              </a:rPr>
              <a:t>Детализация диаграммы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549000"/>
            <a:ext cx="9372776" cy="5626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>
                <a:solidFill>
                  <a:schemeClr val="bg1"/>
                </a:solidFill>
                <a:latin typeface="Golos Text DemiBold" panose="020B0703020202020204" pitchFamily="34" charset="0"/>
                <a:ea typeface="Golos Text DemiBold" panose="020B0703020202020204" pitchFamily="34" charset="0"/>
              </a:rPr>
              <a:t>Этапы работы</a:t>
            </a:r>
            <a:endParaRPr lang="ru-RU" sz="2800" b="0">
              <a:solidFill>
                <a:schemeClr val="bg1"/>
              </a:solidFill>
              <a:latin typeface="Golos Text DemiBold" panose="020B0703020202020204" pitchFamily="34" charset="0"/>
              <a:ea typeface="Golos Text DemiBold" panose="020B07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0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96000" y="5769000"/>
            <a:ext cx="3600000" cy="358775"/>
          </a:xfrm>
        </p:spPr>
        <p:txBody>
          <a:bodyPr>
            <a:normAutofit/>
          </a:bodyPr>
          <a:lstStyle/>
          <a:p>
            <a:r>
              <a:rPr lang="ru-RU" sz="1800" b="0">
                <a:latin typeface="Golos Text" panose="020B0503020202020204" pitchFamily="34" charset="0"/>
                <a:ea typeface="Golos Text" panose="020B0503020202020204" pitchFamily="34" charset="0"/>
              </a:rPr>
              <a:t>Полиграфия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9000"/>
            <a:ext cx="8302858" cy="540000"/>
          </a:xfrm>
        </p:spPr>
        <p:txBody>
          <a:bodyPr>
            <a:normAutofit/>
          </a:bodyPr>
          <a:lstStyle/>
          <a:p>
            <a:r>
              <a:rPr lang="ru-RU" sz="2800"/>
              <a:t>Услуги агентства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C1950D-2F83-9183-6281-F614F6004110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12310"/>
          <a:stretch/>
        </p:blipFill>
        <p:spPr>
          <a:xfrm>
            <a:off x="4296000" y="1989000"/>
            <a:ext cx="3600000" cy="3581835"/>
          </a:xfrm>
        </p:spPr>
      </p:pic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256003" y="5762577"/>
            <a:ext cx="3452284" cy="358775"/>
          </a:xfrm>
        </p:spPr>
        <p:txBody>
          <a:bodyPr>
            <a:normAutofit/>
          </a:bodyPr>
          <a:lstStyle/>
          <a:p>
            <a:r>
              <a:rPr lang="ru-RU" sz="1800" b="0">
                <a:latin typeface="Golos Text" panose="020B0503020202020204" pitchFamily="34" charset="0"/>
                <a:ea typeface="Golos Text" panose="020B0503020202020204" pitchFamily="34" charset="0"/>
              </a:rPr>
              <a:t>Монтаж рекламы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51F1EC6-F7BF-ABF6-BAC5-A63D75ABE1A1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2" r="12602"/>
          <a:stretch/>
        </p:blipFill>
        <p:spPr>
          <a:xfrm>
            <a:off x="8256000" y="1989000"/>
            <a:ext cx="3600000" cy="3620418"/>
          </a:xfrm>
        </p:spPr>
      </p:pic>
      <p:sp>
        <p:nvSpPr>
          <p:cNvPr id="25" name="Текст 1">
            <a:extLst>
              <a:ext uri="{FF2B5EF4-FFF2-40B4-BE49-F238E27FC236}">
                <a16:creationId xmlns:a16="http://schemas.microsoft.com/office/drawing/2014/main" id="{F23800A7-55EF-54E2-6FCB-E8725F189A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6000" y="5769000"/>
            <a:ext cx="3600000" cy="585546"/>
          </a:xfrm>
        </p:spPr>
        <p:txBody>
          <a:bodyPr>
            <a:noAutofit/>
          </a:bodyPr>
          <a:lstStyle/>
          <a:p>
            <a:r>
              <a:rPr lang="ru-RU" sz="1800" b="0">
                <a:latin typeface="Golos Text" panose="020B0503020202020204" pitchFamily="34" charset="0"/>
                <a:ea typeface="Golos Text" panose="020B0503020202020204" pitchFamily="34" charset="0"/>
              </a:rPr>
              <a:t>Изготовление наружной рекламы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363C55A-940F-5673-80B3-C8E7815BEBD2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7" r="17187"/>
          <a:stretch/>
        </p:blipFill>
        <p:spPr>
          <a:xfrm>
            <a:off x="336000" y="1989000"/>
            <a:ext cx="3600000" cy="3600540"/>
          </a:xfrm>
        </p:spPr>
      </p:pic>
      <p:pic>
        <p:nvPicPr>
          <p:cNvPr id="34" name="Рисунок 33" descr="Изображение выглядит как сте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8B7AD759-357C-9321-0216-0BD581455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00" y="-4671000"/>
            <a:ext cx="9117294" cy="6858000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5414AB33-7B30-FEAC-D8AB-181341CD6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000" y="2889000"/>
            <a:ext cx="7620000" cy="5715000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, на открытом воздухе, улица, город">
            <a:extLst>
              <a:ext uri="{FF2B5EF4-FFF2-40B4-BE49-F238E27FC236}">
                <a16:creationId xmlns:a16="http://schemas.microsoft.com/office/drawing/2014/main" id="{53579BE4-102D-CF46-2D75-6B4D548FA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34285" y="-2880000"/>
            <a:ext cx="10450285" cy="6858000"/>
          </a:xfrm>
          <a:prstGeom prst="rect">
            <a:avLst/>
          </a:prstGeom>
        </p:spPr>
      </p:pic>
      <p:sp>
        <p:nvSpPr>
          <p:cNvPr id="40" name="Заголовок 4">
            <a:extLst>
              <a:ext uri="{FF2B5EF4-FFF2-40B4-BE49-F238E27FC236}">
                <a16:creationId xmlns:a16="http://schemas.microsoft.com/office/drawing/2014/main" id="{168D7F84-142E-D3DC-317F-CE512556C833}"/>
              </a:ext>
            </a:extLst>
          </p:cNvPr>
          <p:cNvSpPr txBox="1">
            <a:spLocks/>
          </p:cNvSpPr>
          <p:nvPr/>
        </p:nvSpPr>
        <p:spPr>
          <a:xfrm>
            <a:off x="336000" y="549000"/>
            <a:ext cx="838925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en-US" sz="1800">
                <a:latin typeface="Golos Text" panose="020B0503020202020204" pitchFamily="34" charset="0"/>
                <a:ea typeface="Golos Text" panose="020B0503020202020204" pitchFamily="34" charset="0"/>
              </a:rPr>
              <a:t>1. </a:t>
            </a: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Анализ предметной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250606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6000" y="5769000"/>
            <a:ext cx="3600000" cy="358775"/>
          </a:xfrm>
        </p:spPr>
        <p:txBody>
          <a:bodyPr>
            <a:normAutofit/>
          </a:bodyPr>
          <a:lstStyle/>
          <a:p>
            <a:r>
              <a:rPr lang="ru-RU" sz="1800" b="0">
                <a:latin typeface="Golos Text" panose="020B0503020202020204" pitchFamily="34" charset="0"/>
                <a:ea typeface="Golos Text" panose="020B0503020202020204" pitchFamily="34" charset="0"/>
              </a:rPr>
              <a:t>Директор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989000"/>
            <a:ext cx="3600000" cy="3600000"/>
          </a:xfr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0AF82EC-3040-0DF9-0251-CE9B8028B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4" b="12444"/>
          <a:stretch/>
        </p:blipFill>
        <p:spPr>
          <a:xfrm>
            <a:off x="4296000" y="1989000"/>
            <a:ext cx="3600000" cy="3600000"/>
          </a:xfrm>
          <a:prstGeom prst="roundRect">
            <a:avLst>
              <a:gd name="adj" fmla="val 9261"/>
            </a:avLst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7BBC8EC-C34F-CB7C-48AA-BF917161E5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r="20012"/>
          <a:stretch/>
        </p:blipFill>
        <p:spPr>
          <a:xfrm>
            <a:off x="8256000" y="1989000"/>
            <a:ext cx="3600000" cy="3600000"/>
          </a:xfrm>
          <a:prstGeom prst="roundRect">
            <a:avLst>
              <a:gd name="adj" fmla="val 9261"/>
            </a:avLst>
          </a:prstGeom>
        </p:spPr>
      </p:pic>
      <p:sp>
        <p:nvSpPr>
          <p:cNvPr id="27" name="Текст 1">
            <a:extLst>
              <a:ext uri="{FF2B5EF4-FFF2-40B4-BE49-F238E27FC236}">
                <a16:creationId xmlns:a16="http://schemas.microsoft.com/office/drawing/2014/main" id="{B56698D0-A30D-A4DD-42DF-81E870F84DD8}"/>
              </a:ext>
            </a:extLst>
          </p:cNvPr>
          <p:cNvSpPr txBox="1">
            <a:spLocks/>
          </p:cNvSpPr>
          <p:nvPr/>
        </p:nvSpPr>
        <p:spPr>
          <a:xfrm>
            <a:off x="4296000" y="5769000"/>
            <a:ext cx="3600000" cy="358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>
                <a:latin typeface="Golos Text" panose="020B0503020202020204" pitchFamily="34" charset="0"/>
                <a:ea typeface="Golos Text" panose="020B0503020202020204" pitchFamily="34" charset="0"/>
              </a:rPr>
              <a:t>Макетчик</a:t>
            </a:r>
          </a:p>
        </p:txBody>
      </p:sp>
      <p:sp>
        <p:nvSpPr>
          <p:cNvPr id="28" name="Текст 1">
            <a:extLst>
              <a:ext uri="{FF2B5EF4-FFF2-40B4-BE49-F238E27FC236}">
                <a16:creationId xmlns:a16="http://schemas.microsoft.com/office/drawing/2014/main" id="{A0594074-6ECE-FB09-377D-34435C4E6594}"/>
              </a:ext>
            </a:extLst>
          </p:cNvPr>
          <p:cNvSpPr txBox="1">
            <a:spLocks/>
          </p:cNvSpPr>
          <p:nvPr/>
        </p:nvSpPr>
        <p:spPr>
          <a:xfrm>
            <a:off x="8256000" y="5769000"/>
            <a:ext cx="3600000" cy="358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>
                <a:latin typeface="Golos Text" panose="020B0503020202020204" pitchFamily="34" charset="0"/>
                <a:ea typeface="Golos Text" panose="020B0503020202020204" pitchFamily="34" charset="0"/>
              </a:rPr>
              <a:t>Мастер</a:t>
            </a:r>
          </a:p>
        </p:txBody>
      </p:sp>
      <p:sp>
        <p:nvSpPr>
          <p:cNvPr id="32" name="Заголовок 4">
            <a:extLst>
              <a:ext uri="{FF2B5EF4-FFF2-40B4-BE49-F238E27FC236}">
                <a16:creationId xmlns:a16="http://schemas.microsoft.com/office/drawing/2014/main" id="{AD43B489-33EE-7E29-CD74-6571B94BF4E8}"/>
              </a:ext>
            </a:extLst>
          </p:cNvPr>
          <p:cNvSpPr txBox="1">
            <a:spLocks/>
          </p:cNvSpPr>
          <p:nvPr/>
        </p:nvSpPr>
        <p:spPr>
          <a:xfrm>
            <a:off x="336000" y="909000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2800"/>
              <a:t>Коллектив агентства</a:t>
            </a:r>
          </a:p>
        </p:txBody>
      </p: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2448E2AC-A83F-EE09-3957-D226A182B425}"/>
              </a:ext>
            </a:extLst>
          </p:cNvPr>
          <p:cNvSpPr txBox="1">
            <a:spLocks/>
          </p:cNvSpPr>
          <p:nvPr/>
        </p:nvSpPr>
        <p:spPr>
          <a:xfrm>
            <a:off x="336000" y="549000"/>
            <a:ext cx="838925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en-US" sz="1800">
                <a:latin typeface="Golos Text" panose="020B0503020202020204" pitchFamily="34" charset="0"/>
                <a:ea typeface="Golos Text" panose="020B0503020202020204" pitchFamily="34" charset="0"/>
              </a:rPr>
              <a:t>1. </a:t>
            </a: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Анализ предметной области</a:t>
            </a:r>
          </a:p>
        </p:txBody>
      </p:sp>
      <p:pic>
        <p:nvPicPr>
          <p:cNvPr id="39" name="Рисунок 38" descr="Изображение выглядит как человек, костюм, офис&#10;&#10;Автоматически созданное описание">
            <a:extLst>
              <a:ext uri="{FF2B5EF4-FFF2-40B4-BE49-F238E27FC236}">
                <a16:creationId xmlns:a16="http://schemas.microsoft.com/office/drawing/2014/main" id="{3A868797-A868-B068-CA4A-7B48D4D57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4000" y="-2691000"/>
            <a:ext cx="6858000" cy="6858000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текст, человек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402A0E91-59CF-4794-FBA5-969E995B7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000" y="-1251000"/>
            <a:ext cx="6191250" cy="3714750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, компьютер, письменный стол&#10;&#10;Автоматически созданное описание">
            <a:extLst>
              <a:ext uri="{FF2B5EF4-FFF2-40B4-BE49-F238E27FC236}">
                <a16:creationId xmlns:a16="http://schemas.microsoft.com/office/drawing/2014/main" id="{7820FFF0-ED63-4403-6D12-4F72D54AE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000" y="3429000"/>
            <a:ext cx="9144000" cy="6858000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, человек, стол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460AFBE7-25C0-CB87-8E86-B02A3EEA00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00" y="7569000"/>
            <a:ext cx="5152073" cy="6858000"/>
          </a:xfrm>
          <a:prstGeom prst="rect">
            <a:avLst/>
          </a:prstGeom>
        </p:spPr>
      </p:pic>
      <p:pic>
        <p:nvPicPr>
          <p:cNvPr id="55" name="Рисунок 54" descr="Изображение выглядит как человек, костюм, одетый&#10;&#10;Автоматически созданное описание">
            <a:extLst>
              <a:ext uri="{FF2B5EF4-FFF2-40B4-BE49-F238E27FC236}">
                <a16:creationId xmlns:a16="http://schemas.microsoft.com/office/drawing/2014/main" id="{812495A0-8FED-5C92-412D-6125DB9865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2880" y="4689000"/>
            <a:ext cx="4680000" cy="4680000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тол, письменный стол, обеденный стол&#10;&#10;Автоматически созданное описание">
            <a:extLst>
              <a:ext uri="{FF2B5EF4-FFF2-40B4-BE49-F238E27FC236}">
                <a16:creationId xmlns:a16="http://schemas.microsoft.com/office/drawing/2014/main" id="{C295F264-A91F-F8DE-8F85-755B372A525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8" t="5453" r="32866" b="32288"/>
          <a:stretch/>
        </p:blipFill>
        <p:spPr>
          <a:xfrm>
            <a:off x="2676000" y="-7371000"/>
            <a:ext cx="4343400" cy="4267200"/>
          </a:xfrm>
          <a:prstGeom prst="rect">
            <a:avLst/>
          </a:prstGeom>
        </p:spPr>
      </p:pic>
      <p:pic>
        <p:nvPicPr>
          <p:cNvPr id="6" name="Рисунок 5" descr="Изображение выглядит как занавеска, человек, в помещении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9760A230-8522-8B5E-5C2A-7DAB545E71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r="18787"/>
          <a:stretch/>
        </p:blipFill>
        <p:spPr>
          <a:xfrm>
            <a:off x="-5220929" y="10089000"/>
            <a:ext cx="690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56000" y="5409000"/>
            <a:ext cx="3600000" cy="358775"/>
          </a:xfrm>
        </p:spPr>
        <p:txBody>
          <a:bodyPr>
            <a:normAutofit/>
          </a:bodyPr>
          <a:lstStyle/>
          <a:p>
            <a:r>
              <a:rPr lang="ru-RU" sz="1800" b="0">
                <a:latin typeface="Golos Text" panose="020B0503020202020204" pitchFamily="34" charset="0"/>
                <a:ea typeface="Golos Text" panose="020B0503020202020204" pitchFamily="34" charset="0"/>
              </a:rPr>
              <a:t>Клиент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/>
        </p:blipFill>
        <p:spPr>
          <a:xfrm>
            <a:off x="1056000" y="1629000"/>
            <a:ext cx="4680000" cy="3600000"/>
          </a:xfr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7BBC8EC-C34F-CB7C-48AA-BF917161E5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6456000" y="1629000"/>
            <a:ext cx="4680000" cy="3600000"/>
          </a:xfrm>
          <a:prstGeom prst="roundRect">
            <a:avLst>
              <a:gd name="adj" fmla="val 9261"/>
            </a:avLst>
          </a:prstGeom>
        </p:spPr>
      </p:pic>
      <p:sp>
        <p:nvSpPr>
          <p:cNvPr id="28" name="Текст 1">
            <a:extLst>
              <a:ext uri="{FF2B5EF4-FFF2-40B4-BE49-F238E27FC236}">
                <a16:creationId xmlns:a16="http://schemas.microsoft.com/office/drawing/2014/main" id="{A0594074-6ECE-FB09-377D-34435C4E6594}"/>
              </a:ext>
            </a:extLst>
          </p:cNvPr>
          <p:cNvSpPr txBox="1">
            <a:spLocks/>
          </p:cNvSpPr>
          <p:nvPr/>
        </p:nvSpPr>
        <p:spPr>
          <a:xfrm>
            <a:off x="6456000" y="5409000"/>
            <a:ext cx="3600000" cy="358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>
                <a:latin typeface="Golos Text" panose="020B0503020202020204" pitchFamily="34" charset="0"/>
                <a:ea typeface="Golos Text" panose="020B0503020202020204" pitchFamily="34" charset="0"/>
              </a:rPr>
              <a:t>Поставщики</a:t>
            </a: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299F6493-2E99-DA93-A4FA-A2247D284041}"/>
              </a:ext>
            </a:extLst>
          </p:cNvPr>
          <p:cNvSpPr txBox="1">
            <a:spLocks/>
          </p:cNvSpPr>
          <p:nvPr/>
        </p:nvSpPr>
        <p:spPr>
          <a:xfrm>
            <a:off x="336000" y="909000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2800"/>
              <a:t>Люди вне агентства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E81FAA97-D1B4-0915-3A6F-6EEC451F2270}"/>
              </a:ext>
            </a:extLst>
          </p:cNvPr>
          <p:cNvSpPr txBox="1">
            <a:spLocks/>
          </p:cNvSpPr>
          <p:nvPr/>
        </p:nvSpPr>
        <p:spPr>
          <a:xfrm>
            <a:off x="336000" y="549000"/>
            <a:ext cx="838925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en-US" sz="1800">
                <a:latin typeface="Golos Text" panose="020B0503020202020204" pitchFamily="34" charset="0"/>
                <a:ea typeface="Golos Text" panose="020B0503020202020204" pitchFamily="34" charset="0"/>
              </a:rPr>
              <a:t>1. </a:t>
            </a: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Анализ предметной области</a:t>
            </a:r>
          </a:p>
        </p:txBody>
      </p:sp>
      <p:pic>
        <p:nvPicPr>
          <p:cNvPr id="9" name="Рисунок 8" descr="Изображение выглядит как человек, в помещении, женщина&#10;&#10;Автоматически созданное описание">
            <a:extLst>
              <a:ext uri="{FF2B5EF4-FFF2-40B4-BE49-F238E27FC236}">
                <a16:creationId xmlns:a16="http://schemas.microsoft.com/office/drawing/2014/main" id="{A58B6928-8D9B-B90E-8119-8CEF2ABA8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4000" y="-711000"/>
            <a:ext cx="6238875" cy="416242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пол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9D5A2D36-5C18-7CF0-B795-2879B5CAF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000" y="369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7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B255571-5618-EC31-72F0-3ECCA20B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108" y="242596"/>
            <a:ext cx="2159762" cy="8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Объект 11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5C3E1BC-2C1E-EA57-8345-139E51CC6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9000"/>
            <a:ext cx="12192000" cy="3256249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1F63AE9-A60B-8A20-78A0-3A320A89E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53"/>
          <a:stretch/>
        </p:blipFill>
        <p:spPr>
          <a:xfrm>
            <a:off x="0" y="8289000"/>
            <a:ext cx="12192000" cy="4090329"/>
          </a:xfrm>
          <a:prstGeom prst="rect">
            <a:avLst/>
          </a:prstGeom>
        </p:spPr>
      </p:pic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E1629D1A-8A15-61C5-9B32-1DA5DF60241A}"/>
              </a:ext>
            </a:extLst>
          </p:cNvPr>
          <p:cNvSpPr txBox="1">
            <a:spLocks/>
          </p:cNvSpPr>
          <p:nvPr/>
        </p:nvSpPr>
        <p:spPr>
          <a:xfrm>
            <a:off x="336000" y="909000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2800"/>
              <a:t>Алгоритм работы агентства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96F46477-73B9-F4B7-B8A4-EE88EA829901}"/>
              </a:ext>
            </a:extLst>
          </p:cNvPr>
          <p:cNvSpPr txBox="1">
            <a:spLocks/>
          </p:cNvSpPr>
          <p:nvPr/>
        </p:nvSpPr>
        <p:spPr>
          <a:xfrm>
            <a:off x="336000" y="549000"/>
            <a:ext cx="838925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en-US" sz="1800">
                <a:latin typeface="Golos Text" panose="020B0503020202020204" pitchFamily="34" charset="0"/>
                <a:ea typeface="Golos Text" panose="020B0503020202020204" pitchFamily="34" charset="0"/>
              </a:rPr>
              <a:t>1. </a:t>
            </a:r>
            <a:r>
              <a:rPr lang="ru-RU" sz="1800">
                <a:latin typeface="Golos Text" panose="020B0503020202020204" pitchFamily="34" charset="0"/>
                <a:ea typeface="Golos Text" panose="020B0503020202020204" pitchFamily="34" charset="0"/>
              </a:rPr>
              <a:t>Анализ предметной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263913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5999" y="2068498"/>
            <a:ext cx="9516227" cy="4150896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Tx/>
              <a:buChar char="•"/>
            </a:pPr>
            <a:r>
              <a:rPr lang="ru-RU" sz="2000">
                <a:latin typeface="Golos Text "/>
              </a:rPr>
              <a:t>Заключение договора с клиентом</a:t>
            </a:r>
          </a:p>
          <a:p>
            <a:pPr marL="342900" indent="-342900" algn="just">
              <a:lnSpc>
                <a:spcPct val="150000"/>
              </a:lnSpc>
              <a:buFontTx/>
              <a:buChar char="•"/>
            </a:pPr>
            <a:r>
              <a:rPr lang="ru-RU" sz="2000">
                <a:latin typeface="Golos Text "/>
              </a:rPr>
              <a:t>Создание макета</a:t>
            </a:r>
          </a:p>
          <a:p>
            <a:pPr marL="342900" indent="-342900" algn="just">
              <a:lnSpc>
                <a:spcPct val="150000"/>
              </a:lnSpc>
              <a:buFontTx/>
              <a:buChar char="•"/>
            </a:pPr>
            <a:r>
              <a:rPr lang="ru-RU" sz="2000">
                <a:latin typeface="Golos Text "/>
              </a:rPr>
              <a:t>Изготовление и монтаж изделия</a:t>
            </a:r>
          </a:p>
          <a:p>
            <a:pPr marL="342900" indent="-342900" algn="just">
              <a:lnSpc>
                <a:spcPct val="150000"/>
              </a:lnSpc>
              <a:buFontTx/>
              <a:buChar char="•"/>
            </a:pPr>
            <a:r>
              <a:rPr lang="ru-RU" sz="2000">
                <a:latin typeface="Golos Text "/>
              </a:rPr>
              <a:t>Хранение информации о заказах</a:t>
            </a:r>
          </a:p>
          <a:p>
            <a:pPr marL="342900" indent="-342900" algn="just">
              <a:lnSpc>
                <a:spcPct val="150000"/>
              </a:lnSpc>
              <a:buFontTx/>
              <a:buChar char="•"/>
            </a:pPr>
            <a:r>
              <a:rPr lang="ru-RU" sz="2000">
                <a:latin typeface="Golos Text "/>
              </a:rPr>
              <a:t>Учет материалов и поставок</a:t>
            </a:r>
          </a:p>
          <a:p>
            <a:pPr marL="342900" indent="-342900" algn="just">
              <a:lnSpc>
                <a:spcPct val="150000"/>
              </a:lnSpc>
              <a:buFontTx/>
              <a:buChar char="•"/>
            </a:pPr>
            <a:r>
              <a:rPr lang="ru-RU" sz="2000">
                <a:latin typeface="Golos Text "/>
              </a:rPr>
              <a:t>Контроль оплаты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000">
              <a:latin typeface="Golos Text 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549000"/>
            <a:ext cx="9372776" cy="539999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0">
                <a:solidFill>
                  <a:schemeClr val="bg1"/>
                </a:solidFill>
                <a:latin typeface="Golos Text DemiBold" panose="020B0703020202020204" pitchFamily="34" charset="0"/>
                <a:ea typeface="Golos Text DemiBold" panose="020B0703020202020204" pitchFamily="34" charset="0"/>
              </a:rPr>
              <a:t>2. Назначение АИС</a:t>
            </a:r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92976723-4D1B-2744-0C7F-96162AC413CB}"/>
              </a:ext>
            </a:extLst>
          </p:cNvPr>
          <p:cNvSpPr txBox="1">
            <a:spLocks/>
          </p:cNvSpPr>
          <p:nvPr/>
        </p:nvSpPr>
        <p:spPr>
          <a:xfrm>
            <a:off x="875999" y="1421907"/>
            <a:ext cx="7371356" cy="619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indent="0" algn="l" defTabSz="609585" rtl="0" eaLnBrk="1" latinLnBrk="0" hangingPunct="1">
              <a:spcBef>
                <a:spcPct val="20000"/>
              </a:spcBef>
              <a:buSzPct val="100000"/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609585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609585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u="sng">
                <a:latin typeface="Golos Text "/>
              </a:rPr>
              <a:t>Обеспечение работы рекламного агентства:</a:t>
            </a:r>
          </a:p>
        </p:txBody>
      </p:sp>
    </p:spTree>
    <p:extLst>
      <p:ext uri="{BB962C8B-B14F-4D97-AF65-F5344CB8AC3E}">
        <p14:creationId xmlns:p14="http://schemas.microsoft.com/office/powerpoint/2010/main" val="179815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4061C7-BAD6-4F6F-3D6B-B5E61E4E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549001"/>
            <a:ext cx="8820000" cy="540000"/>
          </a:xfrm>
        </p:spPr>
        <p:txBody>
          <a:bodyPr>
            <a:noAutofit/>
          </a:bodyPr>
          <a:lstStyle/>
          <a:p>
            <a:r>
              <a:rPr lang="en-US" sz="2800">
                <a:latin typeface="Golos Text DemiBold" panose="020B0703020202020204" pitchFamily="34" charset="0"/>
                <a:ea typeface="Golos Text DemiBold" panose="020B0703020202020204" pitchFamily="34" charset="0"/>
              </a:rPr>
              <a:t>3. </a:t>
            </a:r>
            <a:r>
              <a:rPr lang="ru-RU" sz="2800">
                <a:latin typeface="Golos Text DemiBold" panose="020B0703020202020204" pitchFamily="34" charset="0"/>
                <a:ea typeface="Golos Text DemiBold" panose="020B0703020202020204" pitchFamily="34" charset="0"/>
              </a:rPr>
              <a:t>Основной процесс и внешние сущности (</a:t>
            </a:r>
            <a:r>
              <a:rPr lang="en-US" sz="2800">
                <a:latin typeface="Golos Text DemiBold" panose="020B0703020202020204" pitchFamily="34" charset="0"/>
                <a:ea typeface="Golos Text DemiBold" panose="020B0703020202020204" pitchFamily="34" charset="0"/>
              </a:rPr>
              <a:t>A-0</a:t>
            </a:r>
            <a:r>
              <a:rPr lang="ru-RU" sz="2800">
                <a:latin typeface="Golos Text DemiBold" panose="020B0703020202020204" pitchFamily="34" charset="0"/>
                <a:ea typeface="Golos Text DemiBold" panose="020B0703020202020204" pitchFamily="34" charset="0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255571-5618-EC31-72F0-3ECCA20B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108" y="242596"/>
            <a:ext cx="2159762" cy="8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7F799B-B45B-4F7D-E392-1572F9D48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00" y="1269000"/>
            <a:ext cx="8640000" cy="52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639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BC5F98384A9A7B46A350B10BB1672A3C" ma:contentTypeVersion="7" ma:contentTypeDescription="Создание документа." ma:contentTypeScope="" ma:versionID="6a426891396822596b74a9b89819472f">
  <xsd:schema xmlns:xsd="http://www.w3.org/2001/XMLSchema" xmlns:xs="http://www.w3.org/2001/XMLSchema" xmlns:p="http://schemas.microsoft.com/office/2006/metadata/properties" xmlns:ns3="3035a2ab-e565-41a4-a725-eac02191bc8c" targetNamespace="http://schemas.microsoft.com/office/2006/metadata/properties" ma:root="true" ma:fieldsID="b92e1559f094101a634089879278052e" ns3:_="">
    <xsd:import namespace="3035a2ab-e565-41a4-a725-eac02191bc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5a2ab-e565-41a4-a725-eac02191b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CEACF1-8F51-43B5-B008-3104A27AE8B7}">
  <ds:schemaRefs>
    <ds:schemaRef ds:uri="3035a2ab-e565-41a4-a725-eac02191bc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783A7F4-44D5-4B6C-A59A-BA306F428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7DA972-D85F-4ED6-A2DB-FA5DFC91E27C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3035a2ab-e565-41a4-a725-eac02191bc8c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335</Words>
  <Application>Microsoft Office PowerPoint</Application>
  <PresentationFormat>Широкоэкранный</PresentationFormat>
  <Paragraphs>75</Paragraphs>
  <Slides>18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ALS Gorizont Bold Expanded</vt:lpstr>
      <vt:lpstr>Arial</vt:lpstr>
      <vt:lpstr>Calibri</vt:lpstr>
      <vt:lpstr>Calibri Light</vt:lpstr>
      <vt:lpstr>Comic Sans MS</vt:lpstr>
      <vt:lpstr>Golos Text</vt:lpstr>
      <vt:lpstr>Golos Text </vt:lpstr>
      <vt:lpstr>Golos Text DemiBold</vt:lpstr>
      <vt:lpstr>Тема1</vt:lpstr>
      <vt:lpstr>Тема Office</vt:lpstr>
      <vt:lpstr>Формирование функциональной модели АИС</vt:lpstr>
      <vt:lpstr>Цели и задачи</vt:lpstr>
      <vt:lpstr>Этапы работы</vt:lpstr>
      <vt:lpstr>Услуги агентства</vt:lpstr>
      <vt:lpstr>Презентация PowerPoint</vt:lpstr>
      <vt:lpstr>Презентация PowerPoint</vt:lpstr>
      <vt:lpstr>Презентация PowerPoint</vt:lpstr>
      <vt:lpstr>2. Назначение АИС</vt:lpstr>
      <vt:lpstr>3. Основной процесс и внешние сущности (A-0)</vt:lpstr>
      <vt:lpstr>4. Разделение основного процесса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</vt:lpstr>
      <vt:lpstr>Список использованных источников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Агентство «Ньютон»</dc:title>
  <dc:creator>Пиотуховский Александр Андреевич</dc:creator>
  <cp:lastModifiedBy>Пиотуховский Александр Андреевич</cp:lastModifiedBy>
  <cp:revision>2</cp:revision>
  <dcterms:created xsi:type="dcterms:W3CDTF">2023-03-23T07:39:30Z</dcterms:created>
  <dcterms:modified xsi:type="dcterms:W3CDTF">2023-03-24T07:31:28Z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0x010100BC5F98384A9A7B46A350B10BB1672A3C</vt:lpwstr>
  </property>
</Properties>
</file>